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3.jpg" ContentType="image/tif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90.jpg" ContentType="image/tiff"/>
  <Override PartName="/ppt/media/image91.jpg" ContentType="image/tiff"/>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3"/>
  </p:notesMasterIdLst>
  <p:sldIdLst>
    <p:sldId id="304" r:id="rId2"/>
    <p:sldId id="320" r:id="rId3"/>
    <p:sldId id="342" r:id="rId4"/>
    <p:sldId id="309" r:id="rId5"/>
    <p:sldId id="329" r:id="rId6"/>
    <p:sldId id="321" r:id="rId7"/>
    <p:sldId id="336" r:id="rId8"/>
    <p:sldId id="337" r:id="rId9"/>
    <p:sldId id="338" r:id="rId10"/>
    <p:sldId id="324" r:id="rId11"/>
    <p:sldId id="325" r:id="rId12"/>
    <p:sldId id="326" r:id="rId13"/>
    <p:sldId id="327" r:id="rId14"/>
    <p:sldId id="332" r:id="rId15"/>
    <p:sldId id="333" r:id="rId16"/>
    <p:sldId id="334" r:id="rId17"/>
    <p:sldId id="335" r:id="rId18"/>
    <p:sldId id="341" r:id="rId19"/>
    <p:sldId id="339" r:id="rId20"/>
    <p:sldId id="340" r:id="rId21"/>
    <p:sldId id="294" r:id="rId22"/>
  </p:sldIdLst>
  <p:sldSz cx="24793575" cy="143827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FDFF"/>
    <a:srgbClr val="A745EE"/>
    <a:srgbClr val="D10C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88" autoAdjust="0"/>
    <p:restoredTop sz="87084"/>
  </p:normalViewPr>
  <p:slideViewPr>
    <p:cSldViewPr snapToGrid="0">
      <p:cViewPr varScale="1">
        <p:scale>
          <a:sx n="52" d="100"/>
          <a:sy n="52" d="100"/>
        </p:scale>
        <p:origin x="148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86A6D9-1C47-5740-8B6E-E530FB51F31D}" type="datetimeFigureOut">
              <a:rPr kumimoji="1" lang="zh-CN" altLang="en-US" smtClean="0"/>
              <a:t>2023/6/14</a:t>
            </a:fld>
            <a:endParaRPr kumimoji="1" lang="zh-CN" altLang="en-US"/>
          </a:p>
        </p:txBody>
      </p:sp>
      <p:sp>
        <p:nvSpPr>
          <p:cNvPr id="4" name="幻灯片图像占位符 3"/>
          <p:cNvSpPr>
            <a:spLocks noGrp="1" noRot="1" noChangeAspect="1"/>
          </p:cNvSpPr>
          <p:nvPr>
            <p:ph type="sldImg" idx="2"/>
          </p:nvPr>
        </p:nvSpPr>
        <p:spPr>
          <a:xfrm>
            <a:off x="769938" y="1143000"/>
            <a:ext cx="53181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83ECE5-F525-8840-8F5E-F3CC8E0AB959}" type="slidenum">
              <a:rPr kumimoji="1" lang="zh-CN" altLang="en-US" smtClean="0"/>
              <a:t>‹#›</a:t>
            </a:fld>
            <a:endParaRPr kumimoji="1" lang="zh-CN" altLang="en-US"/>
          </a:p>
        </p:txBody>
      </p:sp>
    </p:spTree>
    <p:extLst>
      <p:ext uri="{BB962C8B-B14F-4D97-AF65-F5344CB8AC3E}">
        <p14:creationId xmlns:p14="http://schemas.microsoft.com/office/powerpoint/2010/main" val="891438397"/>
      </p:ext>
    </p:extLst>
  </p:cSld>
  <p:clrMap bg1="lt1" tx1="dk1" bg2="lt2" tx2="dk2" accent1="accent1" accent2="accent2" accent3="accent3" accent4="accent4" accent5="accent5" accent6="accent6" hlink="hlink" folHlink="folHlink"/>
  <p:notesStyle>
    <a:lvl1pPr marL="0" algn="l" defTabSz="914232" rtl="0" eaLnBrk="1" latinLnBrk="0" hangingPunct="1">
      <a:defRPr sz="1199" kern="1200">
        <a:solidFill>
          <a:schemeClr val="tx1"/>
        </a:solidFill>
        <a:latin typeface="+mn-lt"/>
        <a:ea typeface="+mn-ea"/>
        <a:cs typeface="+mn-cs"/>
      </a:defRPr>
    </a:lvl1pPr>
    <a:lvl2pPr marL="457116" algn="l" defTabSz="914232" rtl="0" eaLnBrk="1" latinLnBrk="0" hangingPunct="1">
      <a:defRPr sz="1199" kern="1200">
        <a:solidFill>
          <a:schemeClr val="tx1"/>
        </a:solidFill>
        <a:latin typeface="+mn-lt"/>
        <a:ea typeface="+mn-ea"/>
        <a:cs typeface="+mn-cs"/>
      </a:defRPr>
    </a:lvl2pPr>
    <a:lvl3pPr marL="914232" algn="l" defTabSz="914232" rtl="0" eaLnBrk="1" latinLnBrk="0" hangingPunct="1">
      <a:defRPr sz="1199" kern="1200">
        <a:solidFill>
          <a:schemeClr val="tx1"/>
        </a:solidFill>
        <a:latin typeface="+mn-lt"/>
        <a:ea typeface="+mn-ea"/>
        <a:cs typeface="+mn-cs"/>
      </a:defRPr>
    </a:lvl3pPr>
    <a:lvl4pPr marL="1371347" algn="l" defTabSz="914232" rtl="0" eaLnBrk="1" latinLnBrk="0" hangingPunct="1">
      <a:defRPr sz="1199" kern="1200">
        <a:solidFill>
          <a:schemeClr val="tx1"/>
        </a:solidFill>
        <a:latin typeface="+mn-lt"/>
        <a:ea typeface="+mn-ea"/>
        <a:cs typeface="+mn-cs"/>
      </a:defRPr>
    </a:lvl4pPr>
    <a:lvl5pPr marL="1828463" algn="l" defTabSz="914232" rtl="0" eaLnBrk="1" latinLnBrk="0" hangingPunct="1">
      <a:defRPr sz="1199" kern="1200">
        <a:solidFill>
          <a:schemeClr val="tx1"/>
        </a:solidFill>
        <a:latin typeface="+mn-lt"/>
        <a:ea typeface="+mn-ea"/>
        <a:cs typeface="+mn-cs"/>
      </a:defRPr>
    </a:lvl5pPr>
    <a:lvl6pPr marL="2285578" algn="l" defTabSz="914232" rtl="0" eaLnBrk="1" latinLnBrk="0" hangingPunct="1">
      <a:defRPr sz="1199" kern="1200">
        <a:solidFill>
          <a:schemeClr val="tx1"/>
        </a:solidFill>
        <a:latin typeface="+mn-lt"/>
        <a:ea typeface="+mn-ea"/>
        <a:cs typeface="+mn-cs"/>
      </a:defRPr>
    </a:lvl6pPr>
    <a:lvl7pPr marL="2742694" algn="l" defTabSz="914232" rtl="0" eaLnBrk="1" latinLnBrk="0" hangingPunct="1">
      <a:defRPr sz="1199" kern="1200">
        <a:solidFill>
          <a:schemeClr val="tx1"/>
        </a:solidFill>
        <a:latin typeface="+mn-lt"/>
        <a:ea typeface="+mn-ea"/>
        <a:cs typeface="+mn-cs"/>
      </a:defRPr>
    </a:lvl7pPr>
    <a:lvl8pPr marL="3199810" algn="l" defTabSz="914232" rtl="0" eaLnBrk="1" latinLnBrk="0" hangingPunct="1">
      <a:defRPr sz="1199" kern="1200">
        <a:solidFill>
          <a:schemeClr val="tx1"/>
        </a:solidFill>
        <a:latin typeface="+mn-lt"/>
        <a:ea typeface="+mn-ea"/>
        <a:cs typeface="+mn-cs"/>
      </a:defRPr>
    </a:lvl8pPr>
    <a:lvl9pPr marL="3656925" algn="l" defTabSz="914232" rtl="0" eaLnBrk="1" latinLnBrk="0" hangingPunct="1">
      <a:defRPr sz="11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232"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1</a:t>
            </a:fld>
            <a:endParaRPr kumimoji="1" lang="zh-CN" altLang="en-US"/>
          </a:p>
        </p:txBody>
      </p:sp>
    </p:spTree>
    <p:extLst>
      <p:ext uri="{BB962C8B-B14F-4D97-AF65-F5344CB8AC3E}">
        <p14:creationId xmlns:p14="http://schemas.microsoft.com/office/powerpoint/2010/main" val="1377044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10</a:t>
            </a:fld>
            <a:endParaRPr kumimoji="1" lang="zh-CN" altLang="en-US"/>
          </a:p>
        </p:txBody>
      </p:sp>
    </p:spTree>
    <p:extLst>
      <p:ext uri="{BB962C8B-B14F-4D97-AF65-F5344CB8AC3E}">
        <p14:creationId xmlns:p14="http://schemas.microsoft.com/office/powerpoint/2010/main" val="773842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11</a:t>
            </a:fld>
            <a:endParaRPr kumimoji="1" lang="zh-CN" altLang="en-US"/>
          </a:p>
        </p:txBody>
      </p:sp>
    </p:spTree>
    <p:extLst>
      <p:ext uri="{BB962C8B-B14F-4D97-AF65-F5344CB8AC3E}">
        <p14:creationId xmlns:p14="http://schemas.microsoft.com/office/powerpoint/2010/main" val="4209890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12</a:t>
            </a:fld>
            <a:endParaRPr kumimoji="1" lang="zh-CN" altLang="en-US"/>
          </a:p>
        </p:txBody>
      </p:sp>
    </p:spTree>
    <p:extLst>
      <p:ext uri="{BB962C8B-B14F-4D97-AF65-F5344CB8AC3E}">
        <p14:creationId xmlns:p14="http://schemas.microsoft.com/office/powerpoint/2010/main" val="1760626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13</a:t>
            </a:fld>
            <a:endParaRPr kumimoji="1" lang="zh-CN" altLang="en-US"/>
          </a:p>
        </p:txBody>
      </p:sp>
    </p:spTree>
    <p:extLst>
      <p:ext uri="{BB962C8B-B14F-4D97-AF65-F5344CB8AC3E}">
        <p14:creationId xmlns:p14="http://schemas.microsoft.com/office/powerpoint/2010/main" val="1475329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14</a:t>
            </a:fld>
            <a:endParaRPr kumimoji="1" lang="zh-CN" altLang="en-US"/>
          </a:p>
        </p:txBody>
      </p:sp>
    </p:spTree>
    <p:extLst>
      <p:ext uri="{BB962C8B-B14F-4D97-AF65-F5344CB8AC3E}">
        <p14:creationId xmlns:p14="http://schemas.microsoft.com/office/powerpoint/2010/main" val="1348025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15</a:t>
            </a:fld>
            <a:endParaRPr kumimoji="1" lang="zh-CN" altLang="en-US"/>
          </a:p>
        </p:txBody>
      </p:sp>
    </p:spTree>
    <p:extLst>
      <p:ext uri="{BB962C8B-B14F-4D97-AF65-F5344CB8AC3E}">
        <p14:creationId xmlns:p14="http://schemas.microsoft.com/office/powerpoint/2010/main" val="2152455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16</a:t>
            </a:fld>
            <a:endParaRPr kumimoji="1" lang="zh-CN" altLang="en-US"/>
          </a:p>
        </p:txBody>
      </p:sp>
    </p:spTree>
    <p:extLst>
      <p:ext uri="{BB962C8B-B14F-4D97-AF65-F5344CB8AC3E}">
        <p14:creationId xmlns:p14="http://schemas.microsoft.com/office/powerpoint/2010/main" val="999723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17</a:t>
            </a:fld>
            <a:endParaRPr kumimoji="1" lang="zh-CN" altLang="en-US"/>
          </a:p>
        </p:txBody>
      </p:sp>
    </p:spTree>
    <p:extLst>
      <p:ext uri="{BB962C8B-B14F-4D97-AF65-F5344CB8AC3E}">
        <p14:creationId xmlns:p14="http://schemas.microsoft.com/office/powerpoint/2010/main" val="509792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18</a:t>
            </a:fld>
            <a:endParaRPr kumimoji="1" lang="zh-CN" altLang="en-US"/>
          </a:p>
        </p:txBody>
      </p:sp>
    </p:spTree>
    <p:extLst>
      <p:ext uri="{BB962C8B-B14F-4D97-AF65-F5344CB8AC3E}">
        <p14:creationId xmlns:p14="http://schemas.microsoft.com/office/powerpoint/2010/main" val="2042105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19</a:t>
            </a:fld>
            <a:endParaRPr kumimoji="1" lang="zh-CN" altLang="en-US"/>
          </a:p>
        </p:txBody>
      </p:sp>
    </p:spTree>
    <p:extLst>
      <p:ext uri="{BB962C8B-B14F-4D97-AF65-F5344CB8AC3E}">
        <p14:creationId xmlns:p14="http://schemas.microsoft.com/office/powerpoint/2010/main" val="3132769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2</a:t>
            </a:fld>
            <a:endParaRPr kumimoji="1" lang="zh-CN" altLang="en-US"/>
          </a:p>
        </p:txBody>
      </p:sp>
    </p:spTree>
    <p:extLst>
      <p:ext uri="{BB962C8B-B14F-4D97-AF65-F5344CB8AC3E}">
        <p14:creationId xmlns:p14="http://schemas.microsoft.com/office/powerpoint/2010/main" val="1620212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20</a:t>
            </a:fld>
            <a:endParaRPr kumimoji="1" lang="zh-CN" altLang="en-US"/>
          </a:p>
        </p:txBody>
      </p:sp>
    </p:spTree>
    <p:extLst>
      <p:ext uri="{BB962C8B-B14F-4D97-AF65-F5344CB8AC3E}">
        <p14:creationId xmlns:p14="http://schemas.microsoft.com/office/powerpoint/2010/main" val="1853166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your listening!</a:t>
            </a:r>
          </a:p>
        </p:txBody>
      </p:sp>
      <p:sp>
        <p:nvSpPr>
          <p:cNvPr id="4" name="Slide Number Placeholder 3"/>
          <p:cNvSpPr>
            <a:spLocks noGrp="1"/>
          </p:cNvSpPr>
          <p:nvPr>
            <p:ph type="sldNum" sz="quarter" idx="5"/>
          </p:nvPr>
        </p:nvSpPr>
        <p:spPr/>
        <p:txBody>
          <a:bodyPr/>
          <a:lstStyle/>
          <a:p>
            <a:fld id="{C383ECE5-F525-8840-8F5E-F3CC8E0AB959}" type="slidenum">
              <a:rPr kumimoji="1" lang="zh-CN" altLang="en-US" smtClean="0"/>
              <a:t>21</a:t>
            </a:fld>
            <a:endParaRPr kumimoji="1" lang="zh-CN" altLang="en-US"/>
          </a:p>
        </p:txBody>
      </p:sp>
    </p:spTree>
    <p:extLst>
      <p:ext uri="{BB962C8B-B14F-4D97-AF65-F5344CB8AC3E}">
        <p14:creationId xmlns:p14="http://schemas.microsoft.com/office/powerpoint/2010/main" val="2273315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3</a:t>
            </a:fld>
            <a:endParaRPr kumimoji="1" lang="zh-CN" altLang="en-US"/>
          </a:p>
        </p:txBody>
      </p:sp>
    </p:spTree>
    <p:extLst>
      <p:ext uri="{BB962C8B-B14F-4D97-AF65-F5344CB8AC3E}">
        <p14:creationId xmlns:p14="http://schemas.microsoft.com/office/powerpoint/2010/main" val="4016739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4</a:t>
            </a:fld>
            <a:endParaRPr kumimoji="1" lang="zh-CN" altLang="en-US"/>
          </a:p>
        </p:txBody>
      </p:sp>
    </p:spTree>
    <p:extLst>
      <p:ext uri="{BB962C8B-B14F-4D97-AF65-F5344CB8AC3E}">
        <p14:creationId xmlns:p14="http://schemas.microsoft.com/office/powerpoint/2010/main" val="1781830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5</a:t>
            </a:fld>
            <a:endParaRPr kumimoji="1" lang="zh-CN" altLang="en-US"/>
          </a:p>
        </p:txBody>
      </p:sp>
    </p:spTree>
    <p:extLst>
      <p:ext uri="{BB962C8B-B14F-4D97-AF65-F5344CB8AC3E}">
        <p14:creationId xmlns:p14="http://schemas.microsoft.com/office/powerpoint/2010/main" val="1888893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6</a:t>
            </a:fld>
            <a:endParaRPr kumimoji="1" lang="zh-CN" altLang="en-US"/>
          </a:p>
        </p:txBody>
      </p:sp>
    </p:spTree>
    <p:extLst>
      <p:ext uri="{BB962C8B-B14F-4D97-AF65-F5344CB8AC3E}">
        <p14:creationId xmlns:p14="http://schemas.microsoft.com/office/powerpoint/2010/main" val="2053873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7</a:t>
            </a:fld>
            <a:endParaRPr kumimoji="1" lang="zh-CN" altLang="en-US"/>
          </a:p>
        </p:txBody>
      </p:sp>
    </p:spTree>
    <p:extLst>
      <p:ext uri="{BB962C8B-B14F-4D97-AF65-F5344CB8AC3E}">
        <p14:creationId xmlns:p14="http://schemas.microsoft.com/office/powerpoint/2010/main" val="3622034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8</a:t>
            </a:fld>
            <a:endParaRPr kumimoji="1" lang="zh-CN" altLang="en-US"/>
          </a:p>
        </p:txBody>
      </p:sp>
    </p:spTree>
    <p:extLst>
      <p:ext uri="{BB962C8B-B14F-4D97-AF65-F5344CB8AC3E}">
        <p14:creationId xmlns:p14="http://schemas.microsoft.com/office/powerpoint/2010/main" val="862669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383ECE5-F525-8840-8F5E-F3CC8E0AB959}" type="slidenum">
              <a:rPr kumimoji="1" lang="zh-CN" altLang="en-US" smtClean="0"/>
              <a:t>9</a:t>
            </a:fld>
            <a:endParaRPr kumimoji="1" lang="zh-CN" altLang="en-US"/>
          </a:p>
        </p:txBody>
      </p:sp>
    </p:spTree>
    <p:extLst>
      <p:ext uri="{BB962C8B-B14F-4D97-AF65-F5344CB8AC3E}">
        <p14:creationId xmlns:p14="http://schemas.microsoft.com/office/powerpoint/2010/main" val="581980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3099197" y="2353845"/>
            <a:ext cx="18595181" cy="5007328"/>
          </a:xfrm>
        </p:spPr>
        <p:txBody>
          <a:bodyPr anchor="b"/>
          <a:lstStyle>
            <a:lvl1pPr algn="ctr">
              <a:defRPr sz="12202"/>
            </a:lvl1pPr>
          </a:lstStyle>
          <a:p>
            <a:r>
              <a:rPr lang="zh-CN" altLang="en-US"/>
              <a:t>单击此处编辑母版标题样式</a:t>
            </a:r>
            <a:endParaRPr lang="en-US" dirty="0"/>
          </a:p>
        </p:txBody>
      </p:sp>
      <p:sp>
        <p:nvSpPr>
          <p:cNvPr id="3" name="Subtitle 2"/>
          <p:cNvSpPr>
            <a:spLocks noGrp="1"/>
          </p:cNvSpPr>
          <p:nvPr>
            <p:ph type="subTitle" idx="1"/>
          </p:nvPr>
        </p:nvSpPr>
        <p:spPr>
          <a:xfrm>
            <a:off x="3099197" y="7554274"/>
            <a:ext cx="18595181" cy="3472501"/>
          </a:xfrm>
        </p:spPr>
        <p:txBody>
          <a:bodyPr/>
          <a:lstStyle>
            <a:lvl1pPr marL="0" indent="0" algn="ctr">
              <a:buNone/>
              <a:defRPr sz="4881"/>
            </a:lvl1pPr>
            <a:lvl2pPr marL="929762" indent="0" algn="ctr">
              <a:buNone/>
              <a:defRPr sz="4067"/>
            </a:lvl2pPr>
            <a:lvl3pPr marL="1859524" indent="0" algn="ctr">
              <a:buNone/>
              <a:defRPr sz="3660"/>
            </a:lvl3pPr>
            <a:lvl4pPr marL="2789286" indent="0" algn="ctr">
              <a:buNone/>
              <a:defRPr sz="3254"/>
            </a:lvl4pPr>
            <a:lvl5pPr marL="3719048" indent="0" algn="ctr">
              <a:buNone/>
              <a:defRPr sz="3254"/>
            </a:lvl5pPr>
            <a:lvl6pPr marL="4648810" indent="0" algn="ctr">
              <a:buNone/>
              <a:defRPr sz="3254"/>
            </a:lvl6pPr>
            <a:lvl7pPr marL="5578572" indent="0" algn="ctr">
              <a:buNone/>
              <a:defRPr sz="3254"/>
            </a:lvl7pPr>
            <a:lvl8pPr marL="6508333" indent="0" algn="ctr">
              <a:buNone/>
              <a:defRPr sz="3254"/>
            </a:lvl8pPr>
            <a:lvl9pPr marL="7438095" indent="0" algn="ctr">
              <a:buNone/>
              <a:defRPr sz="3254"/>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5B56933-8A58-4AAE-A241-7DF33609E334}" type="datetimeFigureOut">
              <a:rPr lang="zh-CN" altLang="en-US" smtClean="0"/>
              <a:t>2023/6/14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E7A9599-2B0F-460D-B81C-EF5FFF6806AB}" type="slidenum">
              <a:rPr lang="zh-CN" altLang="en-US" smtClean="0"/>
              <a:t>‹#›</a:t>
            </a:fld>
            <a:endParaRPr lang="zh-CN" altLang="en-US"/>
          </a:p>
        </p:txBody>
      </p:sp>
    </p:spTree>
    <p:extLst>
      <p:ext uri="{BB962C8B-B14F-4D97-AF65-F5344CB8AC3E}">
        <p14:creationId xmlns:p14="http://schemas.microsoft.com/office/powerpoint/2010/main" val="1781319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5B56933-8A58-4AAE-A241-7DF33609E334}" type="datetimeFigureOut">
              <a:rPr lang="zh-CN" altLang="en-US" smtClean="0"/>
              <a:t>2023/6/14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E7A9599-2B0F-460D-B81C-EF5FFF6806AB}" type="slidenum">
              <a:rPr lang="zh-CN" altLang="en-US" smtClean="0"/>
              <a:t>‹#›</a:t>
            </a:fld>
            <a:endParaRPr lang="zh-CN" altLang="en-US"/>
          </a:p>
        </p:txBody>
      </p:sp>
    </p:spTree>
    <p:extLst>
      <p:ext uri="{BB962C8B-B14F-4D97-AF65-F5344CB8AC3E}">
        <p14:creationId xmlns:p14="http://schemas.microsoft.com/office/powerpoint/2010/main" val="2982514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742902" y="765748"/>
            <a:ext cx="5346115" cy="12188716"/>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704558" y="765748"/>
            <a:ext cx="15728424" cy="12188716"/>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5B56933-8A58-4AAE-A241-7DF33609E334}" type="datetimeFigureOut">
              <a:rPr lang="zh-CN" altLang="en-US" smtClean="0"/>
              <a:t>2023/6/14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E7A9599-2B0F-460D-B81C-EF5FFF6806AB}" type="slidenum">
              <a:rPr lang="zh-CN" altLang="en-US" smtClean="0"/>
              <a:t>‹#›</a:t>
            </a:fld>
            <a:endParaRPr lang="zh-CN" altLang="en-US"/>
          </a:p>
        </p:txBody>
      </p:sp>
    </p:spTree>
    <p:extLst>
      <p:ext uri="{BB962C8B-B14F-4D97-AF65-F5344CB8AC3E}">
        <p14:creationId xmlns:p14="http://schemas.microsoft.com/office/powerpoint/2010/main" val="66430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969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691645" y="3585702"/>
            <a:ext cx="21384458" cy="5982823"/>
          </a:xfrm>
        </p:spPr>
        <p:txBody>
          <a:bodyPr anchor="b"/>
          <a:lstStyle>
            <a:lvl1pPr>
              <a:defRPr sz="12202"/>
            </a:lvl1pPr>
          </a:lstStyle>
          <a:p>
            <a:r>
              <a:rPr lang="zh-CN" altLang="en-US"/>
              <a:t>单击此处编辑母版标题样式</a:t>
            </a:r>
            <a:endParaRPr lang="en-US" dirty="0"/>
          </a:p>
        </p:txBody>
      </p:sp>
      <p:sp>
        <p:nvSpPr>
          <p:cNvPr id="3" name="Text Placeholder 2"/>
          <p:cNvSpPr>
            <a:spLocks noGrp="1"/>
          </p:cNvSpPr>
          <p:nvPr>
            <p:ph type="body" idx="1"/>
          </p:nvPr>
        </p:nvSpPr>
        <p:spPr>
          <a:xfrm>
            <a:off x="1691645" y="9625125"/>
            <a:ext cx="21384458" cy="3146226"/>
          </a:xfrm>
        </p:spPr>
        <p:txBody>
          <a:bodyPr/>
          <a:lstStyle>
            <a:lvl1pPr marL="0" indent="0">
              <a:buNone/>
              <a:defRPr sz="4881">
                <a:solidFill>
                  <a:schemeClr val="tx1">
                    <a:tint val="75000"/>
                  </a:schemeClr>
                </a:solidFill>
              </a:defRPr>
            </a:lvl1pPr>
            <a:lvl2pPr marL="929762" indent="0">
              <a:buNone/>
              <a:defRPr sz="4067">
                <a:solidFill>
                  <a:schemeClr val="tx1">
                    <a:tint val="75000"/>
                  </a:schemeClr>
                </a:solidFill>
              </a:defRPr>
            </a:lvl2pPr>
            <a:lvl3pPr marL="1859524" indent="0">
              <a:buNone/>
              <a:defRPr sz="3660">
                <a:solidFill>
                  <a:schemeClr val="tx1">
                    <a:tint val="75000"/>
                  </a:schemeClr>
                </a:solidFill>
              </a:defRPr>
            </a:lvl3pPr>
            <a:lvl4pPr marL="2789286" indent="0">
              <a:buNone/>
              <a:defRPr sz="3254">
                <a:solidFill>
                  <a:schemeClr val="tx1">
                    <a:tint val="75000"/>
                  </a:schemeClr>
                </a:solidFill>
              </a:defRPr>
            </a:lvl4pPr>
            <a:lvl5pPr marL="3719048" indent="0">
              <a:buNone/>
              <a:defRPr sz="3254">
                <a:solidFill>
                  <a:schemeClr val="tx1">
                    <a:tint val="75000"/>
                  </a:schemeClr>
                </a:solidFill>
              </a:defRPr>
            </a:lvl5pPr>
            <a:lvl6pPr marL="4648810" indent="0">
              <a:buNone/>
              <a:defRPr sz="3254">
                <a:solidFill>
                  <a:schemeClr val="tx1">
                    <a:tint val="75000"/>
                  </a:schemeClr>
                </a:solidFill>
              </a:defRPr>
            </a:lvl6pPr>
            <a:lvl7pPr marL="5578572" indent="0">
              <a:buNone/>
              <a:defRPr sz="3254">
                <a:solidFill>
                  <a:schemeClr val="tx1">
                    <a:tint val="75000"/>
                  </a:schemeClr>
                </a:solidFill>
              </a:defRPr>
            </a:lvl7pPr>
            <a:lvl8pPr marL="6508333" indent="0">
              <a:buNone/>
              <a:defRPr sz="3254">
                <a:solidFill>
                  <a:schemeClr val="tx1">
                    <a:tint val="75000"/>
                  </a:schemeClr>
                </a:solidFill>
              </a:defRPr>
            </a:lvl8pPr>
            <a:lvl9pPr marL="7438095" indent="0">
              <a:buNone/>
              <a:defRPr sz="3254">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5B56933-8A58-4AAE-A241-7DF33609E334}" type="datetimeFigureOut">
              <a:rPr lang="zh-CN" altLang="en-US" smtClean="0"/>
              <a:t>2023/6/14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E7A9599-2B0F-460D-B81C-EF5FFF6806AB}" type="slidenum">
              <a:rPr lang="zh-CN" altLang="en-US" smtClean="0"/>
              <a:t>‹#›</a:t>
            </a:fld>
            <a:endParaRPr lang="zh-CN" altLang="en-US"/>
          </a:p>
        </p:txBody>
      </p:sp>
    </p:spTree>
    <p:extLst>
      <p:ext uri="{BB962C8B-B14F-4D97-AF65-F5344CB8AC3E}">
        <p14:creationId xmlns:p14="http://schemas.microsoft.com/office/powerpoint/2010/main" val="1434495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704558" y="3828741"/>
            <a:ext cx="10537269" cy="912572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12551748" y="3828741"/>
            <a:ext cx="10537269" cy="912572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B5B56933-8A58-4AAE-A241-7DF33609E334}" type="datetimeFigureOut">
              <a:rPr lang="zh-CN" altLang="en-US" smtClean="0"/>
              <a:t>2023/6/14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E7A9599-2B0F-460D-B81C-EF5FFF6806AB}" type="slidenum">
              <a:rPr lang="zh-CN" altLang="en-US" smtClean="0"/>
              <a:t>‹#›</a:t>
            </a:fld>
            <a:endParaRPr lang="zh-CN" altLang="en-US"/>
          </a:p>
        </p:txBody>
      </p:sp>
    </p:spTree>
    <p:extLst>
      <p:ext uri="{BB962C8B-B14F-4D97-AF65-F5344CB8AC3E}">
        <p14:creationId xmlns:p14="http://schemas.microsoft.com/office/powerpoint/2010/main" val="4153329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707788" y="765749"/>
            <a:ext cx="21384458" cy="2780000"/>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707789" y="3525772"/>
            <a:ext cx="10488843" cy="1727927"/>
          </a:xfrm>
        </p:spPr>
        <p:txBody>
          <a:bodyPr anchor="b"/>
          <a:lstStyle>
            <a:lvl1pPr marL="0" indent="0">
              <a:buNone/>
              <a:defRPr sz="4881" b="1"/>
            </a:lvl1pPr>
            <a:lvl2pPr marL="929762" indent="0">
              <a:buNone/>
              <a:defRPr sz="4067" b="1"/>
            </a:lvl2pPr>
            <a:lvl3pPr marL="1859524" indent="0">
              <a:buNone/>
              <a:defRPr sz="3660" b="1"/>
            </a:lvl3pPr>
            <a:lvl4pPr marL="2789286" indent="0">
              <a:buNone/>
              <a:defRPr sz="3254" b="1"/>
            </a:lvl4pPr>
            <a:lvl5pPr marL="3719048" indent="0">
              <a:buNone/>
              <a:defRPr sz="3254" b="1"/>
            </a:lvl5pPr>
            <a:lvl6pPr marL="4648810" indent="0">
              <a:buNone/>
              <a:defRPr sz="3254" b="1"/>
            </a:lvl6pPr>
            <a:lvl7pPr marL="5578572" indent="0">
              <a:buNone/>
              <a:defRPr sz="3254" b="1"/>
            </a:lvl7pPr>
            <a:lvl8pPr marL="6508333" indent="0">
              <a:buNone/>
              <a:defRPr sz="3254" b="1"/>
            </a:lvl8pPr>
            <a:lvl9pPr marL="7438095" indent="0">
              <a:buNone/>
              <a:defRPr sz="3254" b="1"/>
            </a:lvl9pPr>
          </a:lstStyle>
          <a:p>
            <a:pPr lvl="0"/>
            <a:r>
              <a:rPr lang="zh-CN" altLang="en-US"/>
              <a:t>单击此处编辑母版文本样式</a:t>
            </a:r>
          </a:p>
        </p:txBody>
      </p:sp>
      <p:sp>
        <p:nvSpPr>
          <p:cNvPr id="4" name="Content Placeholder 3"/>
          <p:cNvSpPr>
            <a:spLocks noGrp="1"/>
          </p:cNvSpPr>
          <p:nvPr>
            <p:ph sz="half" idx="2"/>
          </p:nvPr>
        </p:nvSpPr>
        <p:spPr>
          <a:xfrm>
            <a:off x="1707789" y="5253699"/>
            <a:ext cx="10488843" cy="77274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12551747" y="3525772"/>
            <a:ext cx="10540499" cy="1727927"/>
          </a:xfrm>
        </p:spPr>
        <p:txBody>
          <a:bodyPr anchor="b"/>
          <a:lstStyle>
            <a:lvl1pPr marL="0" indent="0">
              <a:buNone/>
              <a:defRPr sz="4881" b="1"/>
            </a:lvl1pPr>
            <a:lvl2pPr marL="929762" indent="0">
              <a:buNone/>
              <a:defRPr sz="4067" b="1"/>
            </a:lvl2pPr>
            <a:lvl3pPr marL="1859524" indent="0">
              <a:buNone/>
              <a:defRPr sz="3660" b="1"/>
            </a:lvl3pPr>
            <a:lvl4pPr marL="2789286" indent="0">
              <a:buNone/>
              <a:defRPr sz="3254" b="1"/>
            </a:lvl4pPr>
            <a:lvl5pPr marL="3719048" indent="0">
              <a:buNone/>
              <a:defRPr sz="3254" b="1"/>
            </a:lvl5pPr>
            <a:lvl6pPr marL="4648810" indent="0">
              <a:buNone/>
              <a:defRPr sz="3254" b="1"/>
            </a:lvl6pPr>
            <a:lvl7pPr marL="5578572" indent="0">
              <a:buNone/>
              <a:defRPr sz="3254" b="1"/>
            </a:lvl7pPr>
            <a:lvl8pPr marL="6508333" indent="0">
              <a:buNone/>
              <a:defRPr sz="3254" b="1"/>
            </a:lvl8pPr>
            <a:lvl9pPr marL="7438095" indent="0">
              <a:buNone/>
              <a:defRPr sz="3254" b="1"/>
            </a:lvl9pPr>
          </a:lstStyle>
          <a:p>
            <a:pPr lvl="0"/>
            <a:r>
              <a:rPr lang="zh-CN" altLang="en-US"/>
              <a:t>单击此处编辑母版文本样式</a:t>
            </a:r>
          </a:p>
        </p:txBody>
      </p:sp>
      <p:sp>
        <p:nvSpPr>
          <p:cNvPr id="6" name="Content Placeholder 5"/>
          <p:cNvSpPr>
            <a:spLocks noGrp="1"/>
          </p:cNvSpPr>
          <p:nvPr>
            <p:ph sz="quarter" idx="4"/>
          </p:nvPr>
        </p:nvSpPr>
        <p:spPr>
          <a:xfrm>
            <a:off x="12551747" y="5253699"/>
            <a:ext cx="10540499" cy="77274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5B56933-8A58-4AAE-A241-7DF33609E334}" type="datetimeFigureOut">
              <a:rPr lang="zh-CN" altLang="en-US" smtClean="0"/>
              <a:t>2023/6/14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E7A9599-2B0F-460D-B81C-EF5FFF6806AB}" type="slidenum">
              <a:rPr lang="zh-CN" altLang="en-US" smtClean="0"/>
              <a:t>‹#›</a:t>
            </a:fld>
            <a:endParaRPr lang="zh-CN" altLang="en-US"/>
          </a:p>
        </p:txBody>
      </p:sp>
    </p:spTree>
    <p:extLst>
      <p:ext uri="{BB962C8B-B14F-4D97-AF65-F5344CB8AC3E}">
        <p14:creationId xmlns:p14="http://schemas.microsoft.com/office/powerpoint/2010/main" val="1807276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5B56933-8A58-4AAE-A241-7DF33609E334}" type="datetimeFigureOut">
              <a:rPr lang="zh-CN" altLang="en-US" smtClean="0"/>
              <a:t>2023/6/14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E7A9599-2B0F-460D-B81C-EF5FFF6806AB}" type="slidenum">
              <a:rPr lang="zh-CN" altLang="en-US" smtClean="0"/>
              <a:t>‹#›</a:t>
            </a:fld>
            <a:endParaRPr lang="zh-CN" altLang="en-US"/>
          </a:p>
        </p:txBody>
      </p:sp>
    </p:spTree>
    <p:extLst>
      <p:ext uri="{BB962C8B-B14F-4D97-AF65-F5344CB8AC3E}">
        <p14:creationId xmlns:p14="http://schemas.microsoft.com/office/powerpoint/2010/main" val="804081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B56933-8A58-4AAE-A241-7DF33609E334}" type="datetimeFigureOut">
              <a:rPr lang="zh-CN" altLang="en-US" smtClean="0"/>
              <a:t>2023/6/14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E7A9599-2B0F-460D-B81C-EF5FFF6806AB}" type="slidenum">
              <a:rPr lang="zh-CN" altLang="en-US" smtClean="0"/>
              <a:t>‹#›</a:t>
            </a:fld>
            <a:endParaRPr lang="zh-CN" altLang="en-US"/>
          </a:p>
        </p:txBody>
      </p:sp>
    </p:spTree>
    <p:extLst>
      <p:ext uri="{BB962C8B-B14F-4D97-AF65-F5344CB8AC3E}">
        <p14:creationId xmlns:p14="http://schemas.microsoft.com/office/powerpoint/2010/main" val="4163346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707788" y="958850"/>
            <a:ext cx="7996573" cy="3355975"/>
          </a:xfrm>
        </p:spPr>
        <p:txBody>
          <a:bodyPr anchor="b"/>
          <a:lstStyle>
            <a:lvl1pPr>
              <a:defRPr sz="6508"/>
            </a:lvl1pPr>
          </a:lstStyle>
          <a:p>
            <a:r>
              <a:rPr lang="zh-CN" altLang="en-US"/>
              <a:t>单击此处编辑母版标题样式</a:t>
            </a:r>
            <a:endParaRPr lang="en-US" dirty="0"/>
          </a:p>
        </p:txBody>
      </p:sp>
      <p:sp>
        <p:nvSpPr>
          <p:cNvPr id="3" name="Content Placeholder 2"/>
          <p:cNvSpPr>
            <a:spLocks noGrp="1"/>
          </p:cNvSpPr>
          <p:nvPr>
            <p:ph idx="1"/>
          </p:nvPr>
        </p:nvSpPr>
        <p:spPr>
          <a:xfrm>
            <a:off x="10540499" y="2070851"/>
            <a:ext cx="12551747" cy="10221075"/>
          </a:xfrm>
        </p:spPr>
        <p:txBody>
          <a:bodyPr/>
          <a:lstStyle>
            <a:lvl1pPr>
              <a:defRPr sz="6508"/>
            </a:lvl1pPr>
            <a:lvl2pPr>
              <a:defRPr sz="5694"/>
            </a:lvl2pPr>
            <a:lvl3pPr>
              <a:defRPr sz="4881"/>
            </a:lvl3pPr>
            <a:lvl4pPr>
              <a:defRPr sz="4067"/>
            </a:lvl4pPr>
            <a:lvl5pPr>
              <a:defRPr sz="4067"/>
            </a:lvl5pPr>
            <a:lvl6pPr>
              <a:defRPr sz="4067"/>
            </a:lvl6pPr>
            <a:lvl7pPr>
              <a:defRPr sz="4067"/>
            </a:lvl7pPr>
            <a:lvl8pPr>
              <a:defRPr sz="4067"/>
            </a:lvl8pPr>
            <a:lvl9pPr>
              <a:defRPr sz="4067"/>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1707788" y="4314825"/>
            <a:ext cx="7996573" cy="7993747"/>
          </a:xfrm>
        </p:spPr>
        <p:txBody>
          <a:bodyPr/>
          <a:lstStyle>
            <a:lvl1pPr marL="0" indent="0">
              <a:buNone/>
              <a:defRPr sz="3254"/>
            </a:lvl1pPr>
            <a:lvl2pPr marL="929762" indent="0">
              <a:buNone/>
              <a:defRPr sz="2847"/>
            </a:lvl2pPr>
            <a:lvl3pPr marL="1859524" indent="0">
              <a:buNone/>
              <a:defRPr sz="2440"/>
            </a:lvl3pPr>
            <a:lvl4pPr marL="2789286" indent="0">
              <a:buNone/>
              <a:defRPr sz="2034"/>
            </a:lvl4pPr>
            <a:lvl5pPr marL="3719048" indent="0">
              <a:buNone/>
              <a:defRPr sz="2034"/>
            </a:lvl5pPr>
            <a:lvl6pPr marL="4648810" indent="0">
              <a:buNone/>
              <a:defRPr sz="2034"/>
            </a:lvl6pPr>
            <a:lvl7pPr marL="5578572" indent="0">
              <a:buNone/>
              <a:defRPr sz="2034"/>
            </a:lvl7pPr>
            <a:lvl8pPr marL="6508333" indent="0">
              <a:buNone/>
              <a:defRPr sz="2034"/>
            </a:lvl8pPr>
            <a:lvl9pPr marL="7438095" indent="0">
              <a:buNone/>
              <a:defRPr sz="2034"/>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5B56933-8A58-4AAE-A241-7DF33609E334}" type="datetimeFigureOut">
              <a:rPr lang="zh-CN" altLang="en-US" smtClean="0"/>
              <a:t>2023/6/14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E7A9599-2B0F-460D-B81C-EF5FFF6806AB}" type="slidenum">
              <a:rPr lang="zh-CN" altLang="en-US" smtClean="0"/>
              <a:t>‹#›</a:t>
            </a:fld>
            <a:endParaRPr lang="zh-CN" altLang="en-US"/>
          </a:p>
        </p:txBody>
      </p:sp>
    </p:spTree>
    <p:extLst>
      <p:ext uri="{BB962C8B-B14F-4D97-AF65-F5344CB8AC3E}">
        <p14:creationId xmlns:p14="http://schemas.microsoft.com/office/powerpoint/2010/main" val="1717826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707788" y="958850"/>
            <a:ext cx="7996573" cy="3355975"/>
          </a:xfrm>
        </p:spPr>
        <p:txBody>
          <a:bodyPr anchor="b"/>
          <a:lstStyle>
            <a:lvl1pPr>
              <a:defRPr sz="650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0540499" y="2070851"/>
            <a:ext cx="12551747" cy="10221075"/>
          </a:xfrm>
        </p:spPr>
        <p:txBody>
          <a:bodyPr anchor="t"/>
          <a:lstStyle>
            <a:lvl1pPr marL="0" indent="0">
              <a:buNone/>
              <a:defRPr sz="6508"/>
            </a:lvl1pPr>
            <a:lvl2pPr marL="929762" indent="0">
              <a:buNone/>
              <a:defRPr sz="5694"/>
            </a:lvl2pPr>
            <a:lvl3pPr marL="1859524" indent="0">
              <a:buNone/>
              <a:defRPr sz="4881"/>
            </a:lvl3pPr>
            <a:lvl4pPr marL="2789286" indent="0">
              <a:buNone/>
              <a:defRPr sz="4067"/>
            </a:lvl4pPr>
            <a:lvl5pPr marL="3719048" indent="0">
              <a:buNone/>
              <a:defRPr sz="4067"/>
            </a:lvl5pPr>
            <a:lvl6pPr marL="4648810" indent="0">
              <a:buNone/>
              <a:defRPr sz="4067"/>
            </a:lvl6pPr>
            <a:lvl7pPr marL="5578572" indent="0">
              <a:buNone/>
              <a:defRPr sz="4067"/>
            </a:lvl7pPr>
            <a:lvl8pPr marL="6508333" indent="0">
              <a:buNone/>
              <a:defRPr sz="4067"/>
            </a:lvl8pPr>
            <a:lvl9pPr marL="7438095" indent="0">
              <a:buNone/>
              <a:defRPr sz="4067"/>
            </a:lvl9pPr>
          </a:lstStyle>
          <a:p>
            <a:r>
              <a:rPr lang="zh-CN" altLang="en-US"/>
              <a:t>单击图标添加图片</a:t>
            </a:r>
            <a:endParaRPr lang="en-US" dirty="0"/>
          </a:p>
        </p:txBody>
      </p:sp>
      <p:sp>
        <p:nvSpPr>
          <p:cNvPr id="4" name="Text Placeholder 3"/>
          <p:cNvSpPr>
            <a:spLocks noGrp="1"/>
          </p:cNvSpPr>
          <p:nvPr>
            <p:ph type="body" sz="half" idx="2"/>
          </p:nvPr>
        </p:nvSpPr>
        <p:spPr>
          <a:xfrm>
            <a:off x="1707788" y="4314825"/>
            <a:ext cx="7996573" cy="7993747"/>
          </a:xfrm>
        </p:spPr>
        <p:txBody>
          <a:bodyPr/>
          <a:lstStyle>
            <a:lvl1pPr marL="0" indent="0">
              <a:buNone/>
              <a:defRPr sz="3254"/>
            </a:lvl1pPr>
            <a:lvl2pPr marL="929762" indent="0">
              <a:buNone/>
              <a:defRPr sz="2847"/>
            </a:lvl2pPr>
            <a:lvl3pPr marL="1859524" indent="0">
              <a:buNone/>
              <a:defRPr sz="2440"/>
            </a:lvl3pPr>
            <a:lvl4pPr marL="2789286" indent="0">
              <a:buNone/>
              <a:defRPr sz="2034"/>
            </a:lvl4pPr>
            <a:lvl5pPr marL="3719048" indent="0">
              <a:buNone/>
              <a:defRPr sz="2034"/>
            </a:lvl5pPr>
            <a:lvl6pPr marL="4648810" indent="0">
              <a:buNone/>
              <a:defRPr sz="2034"/>
            </a:lvl6pPr>
            <a:lvl7pPr marL="5578572" indent="0">
              <a:buNone/>
              <a:defRPr sz="2034"/>
            </a:lvl7pPr>
            <a:lvl8pPr marL="6508333" indent="0">
              <a:buNone/>
              <a:defRPr sz="2034"/>
            </a:lvl8pPr>
            <a:lvl9pPr marL="7438095" indent="0">
              <a:buNone/>
              <a:defRPr sz="2034"/>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5B56933-8A58-4AAE-A241-7DF33609E334}" type="datetimeFigureOut">
              <a:rPr lang="zh-CN" altLang="en-US" smtClean="0"/>
              <a:t>2023/6/14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E7A9599-2B0F-460D-B81C-EF5FFF6806AB}" type="slidenum">
              <a:rPr lang="zh-CN" altLang="en-US" smtClean="0"/>
              <a:t>‹#›</a:t>
            </a:fld>
            <a:endParaRPr lang="zh-CN" altLang="en-US"/>
          </a:p>
        </p:txBody>
      </p:sp>
    </p:spTree>
    <p:extLst>
      <p:ext uri="{BB962C8B-B14F-4D97-AF65-F5344CB8AC3E}">
        <p14:creationId xmlns:p14="http://schemas.microsoft.com/office/powerpoint/2010/main" val="1587498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04559" y="765749"/>
            <a:ext cx="21384458" cy="2780000"/>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704559" y="3828741"/>
            <a:ext cx="21384458" cy="912572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1704558" y="13330680"/>
            <a:ext cx="5578554" cy="765748"/>
          </a:xfrm>
          <a:prstGeom prst="rect">
            <a:avLst/>
          </a:prstGeom>
        </p:spPr>
        <p:txBody>
          <a:bodyPr vert="horz" lIns="91440" tIns="45720" rIns="91440" bIns="45720" rtlCol="0" anchor="ctr"/>
          <a:lstStyle>
            <a:lvl1pPr algn="l">
              <a:defRPr sz="2440">
                <a:solidFill>
                  <a:schemeClr val="tx1">
                    <a:tint val="75000"/>
                  </a:schemeClr>
                </a:solidFill>
              </a:defRPr>
            </a:lvl1pPr>
          </a:lstStyle>
          <a:p>
            <a:fld id="{B5B56933-8A58-4AAE-A241-7DF33609E334}" type="datetimeFigureOut">
              <a:rPr lang="zh-CN" altLang="en-US" smtClean="0"/>
              <a:t>2023/6/14</a:t>
            </a:fld>
            <a:endParaRPr lang="zh-CN" altLang="en-US"/>
          </a:p>
        </p:txBody>
      </p:sp>
      <p:sp>
        <p:nvSpPr>
          <p:cNvPr id="5" name="Footer Placeholder 4"/>
          <p:cNvSpPr>
            <a:spLocks noGrp="1"/>
          </p:cNvSpPr>
          <p:nvPr>
            <p:ph type="ftr" sz="quarter" idx="3"/>
          </p:nvPr>
        </p:nvSpPr>
        <p:spPr>
          <a:xfrm>
            <a:off x="8212872" y="13330680"/>
            <a:ext cx="8367832" cy="765748"/>
          </a:xfrm>
          <a:prstGeom prst="rect">
            <a:avLst/>
          </a:prstGeom>
        </p:spPr>
        <p:txBody>
          <a:bodyPr vert="horz" lIns="91440" tIns="45720" rIns="91440" bIns="45720" rtlCol="0" anchor="ctr"/>
          <a:lstStyle>
            <a:lvl1pPr algn="ctr">
              <a:defRPr sz="244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7510463" y="13330680"/>
            <a:ext cx="5578554" cy="765748"/>
          </a:xfrm>
          <a:prstGeom prst="rect">
            <a:avLst/>
          </a:prstGeom>
        </p:spPr>
        <p:txBody>
          <a:bodyPr vert="horz" lIns="91440" tIns="45720" rIns="91440" bIns="45720" rtlCol="0" anchor="ctr"/>
          <a:lstStyle>
            <a:lvl1pPr algn="r">
              <a:defRPr sz="2440">
                <a:solidFill>
                  <a:schemeClr val="tx1">
                    <a:tint val="75000"/>
                  </a:schemeClr>
                </a:solidFill>
              </a:defRPr>
            </a:lvl1pPr>
          </a:lstStyle>
          <a:p>
            <a:fld id="{CE7A9599-2B0F-460D-B81C-EF5FFF6806AB}" type="slidenum">
              <a:rPr lang="zh-CN" altLang="en-US" smtClean="0"/>
              <a:t>‹#›</a:t>
            </a:fld>
            <a:endParaRPr lang="zh-CN" altLang="en-US"/>
          </a:p>
        </p:txBody>
      </p:sp>
    </p:spTree>
    <p:extLst>
      <p:ext uri="{BB962C8B-B14F-4D97-AF65-F5344CB8AC3E}">
        <p14:creationId xmlns:p14="http://schemas.microsoft.com/office/powerpoint/2010/main" val="288627055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1859524" rtl="0" eaLnBrk="1" latinLnBrk="0" hangingPunct="1">
        <a:lnSpc>
          <a:spcPct val="90000"/>
        </a:lnSpc>
        <a:spcBef>
          <a:spcPct val="0"/>
        </a:spcBef>
        <a:buNone/>
        <a:defRPr sz="8948" kern="1200">
          <a:solidFill>
            <a:schemeClr val="tx1"/>
          </a:solidFill>
          <a:latin typeface="+mj-lt"/>
          <a:ea typeface="+mj-ea"/>
          <a:cs typeface="+mj-cs"/>
        </a:defRPr>
      </a:lvl1pPr>
    </p:titleStyle>
    <p:bodyStyle>
      <a:lvl1pPr marL="464881" indent="-464881" algn="l" defTabSz="1859524" rtl="0" eaLnBrk="1" latinLnBrk="0" hangingPunct="1">
        <a:lnSpc>
          <a:spcPct val="90000"/>
        </a:lnSpc>
        <a:spcBef>
          <a:spcPts val="2034"/>
        </a:spcBef>
        <a:buFont typeface="Arial" panose="020B0604020202020204" pitchFamily="34" charset="0"/>
        <a:buChar char="•"/>
        <a:defRPr sz="5694" kern="1200">
          <a:solidFill>
            <a:schemeClr val="tx1"/>
          </a:solidFill>
          <a:latin typeface="+mn-lt"/>
          <a:ea typeface="+mn-ea"/>
          <a:cs typeface="+mn-cs"/>
        </a:defRPr>
      </a:lvl1pPr>
      <a:lvl2pPr marL="1394643" indent="-464881" algn="l" defTabSz="1859524" rtl="0" eaLnBrk="1" latinLnBrk="0" hangingPunct="1">
        <a:lnSpc>
          <a:spcPct val="90000"/>
        </a:lnSpc>
        <a:spcBef>
          <a:spcPts val="1017"/>
        </a:spcBef>
        <a:buFont typeface="Arial" panose="020B0604020202020204" pitchFamily="34" charset="0"/>
        <a:buChar char="•"/>
        <a:defRPr sz="4881" kern="1200">
          <a:solidFill>
            <a:schemeClr val="tx1"/>
          </a:solidFill>
          <a:latin typeface="+mn-lt"/>
          <a:ea typeface="+mn-ea"/>
          <a:cs typeface="+mn-cs"/>
        </a:defRPr>
      </a:lvl2pPr>
      <a:lvl3pPr marL="2324405" indent="-464881" algn="l" defTabSz="1859524" rtl="0" eaLnBrk="1" latinLnBrk="0" hangingPunct="1">
        <a:lnSpc>
          <a:spcPct val="90000"/>
        </a:lnSpc>
        <a:spcBef>
          <a:spcPts val="1017"/>
        </a:spcBef>
        <a:buFont typeface="Arial" panose="020B0604020202020204" pitchFamily="34" charset="0"/>
        <a:buChar char="•"/>
        <a:defRPr sz="4067" kern="1200">
          <a:solidFill>
            <a:schemeClr val="tx1"/>
          </a:solidFill>
          <a:latin typeface="+mn-lt"/>
          <a:ea typeface="+mn-ea"/>
          <a:cs typeface="+mn-cs"/>
        </a:defRPr>
      </a:lvl3pPr>
      <a:lvl4pPr marL="3254167" indent="-464881" algn="l" defTabSz="1859524" rtl="0" eaLnBrk="1" latinLnBrk="0" hangingPunct="1">
        <a:lnSpc>
          <a:spcPct val="90000"/>
        </a:lnSpc>
        <a:spcBef>
          <a:spcPts val="1017"/>
        </a:spcBef>
        <a:buFont typeface="Arial" panose="020B0604020202020204" pitchFamily="34" charset="0"/>
        <a:buChar char="•"/>
        <a:defRPr sz="3660" kern="1200">
          <a:solidFill>
            <a:schemeClr val="tx1"/>
          </a:solidFill>
          <a:latin typeface="+mn-lt"/>
          <a:ea typeface="+mn-ea"/>
          <a:cs typeface="+mn-cs"/>
        </a:defRPr>
      </a:lvl4pPr>
      <a:lvl5pPr marL="4183929" indent="-464881" algn="l" defTabSz="1859524" rtl="0" eaLnBrk="1" latinLnBrk="0" hangingPunct="1">
        <a:lnSpc>
          <a:spcPct val="90000"/>
        </a:lnSpc>
        <a:spcBef>
          <a:spcPts val="1017"/>
        </a:spcBef>
        <a:buFont typeface="Arial" panose="020B0604020202020204" pitchFamily="34" charset="0"/>
        <a:buChar char="•"/>
        <a:defRPr sz="3660" kern="1200">
          <a:solidFill>
            <a:schemeClr val="tx1"/>
          </a:solidFill>
          <a:latin typeface="+mn-lt"/>
          <a:ea typeface="+mn-ea"/>
          <a:cs typeface="+mn-cs"/>
        </a:defRPr>
      </a:lvl5pPr>
      <a:lvl6pPr marL="5113691" indent="-464881" algn="l" defTabSz="1859524" rtl="0" eaLnBrk="1" latinLnBrk="0" hangingPunct="1">
        <a:lnSpc>
          <a:spcPct val="90000"/>
        </a:lnSpc>
        <a:spcBef>
          <a:spcPts val="1017"/>
        </a:spcBef>
        <a:buFont typeface="Arial" panose="020B0604020202020204" pitchFamily="34" charset="0"/>
        <a:buChar char="•"/>
        <a:defRPr sz="3660" kern="1200">
          <a:solidFill>
            <a:schemeClr val="tx1"/>
          </a:solidFill>
          <a:latin typeface="+mn-lt"/>
          <a:ea typeface="+mn-ea"/>
          <a:cs typeface="+mn-cs"/>
        </a:defRPr>
      </a:lvl6pPr>
      <a:lvl7pPr marL="6043452" indent="-464881" algn="l" defTabSz="1859524" rtl="0" eaLnBrk="1" latinLnBrk="0" hangingPunct="1">
        <a:lnSpc>
          <a:spcPct val="90000"/>
        </a:lnSpc>
        <a:spcBef>
          <a:spcPts val="1017"/>
        </a:spcBef>
        <a:buFont typeface="Arial" panose="020B0604020202020204" pitchFamily="34" charset="0"/>
        <a:buChar char="•"/>
        <a:defRPr sz="3660" kern="1200">
          <a:solidFill>
            <a:schemeClr val="tx1"/>
          </a:solidFill>
          <a:latin typeface="+mn-lt"/>
          <a:ea typeface="+mn-ea"/>
          <a:cs typeface="+mn-cs"/>
        </a:defRPr>
      </a:lvl7pPr>
      <a:lvl8pPr marL="6973214" indent="-464881" algn="l" defTabSz="1859524" rtl="0" eaLnBrk="1" latinLnBrk="0" hangingPunct="1">
        <a:lnSpc>
          <a:spcPct val="90000"/>
        </a:lnSpc>
        <a:spcBef>
          <a:spcPts val="1017"/>
        </a:spcBef>
        <a:buFont typeface="Arial" panose="020B0604020202020204" pitchFamily="34" charset="0"/>
        <a:buChar char="•"/>
        <a:defRPr sz="3660" kern="1200">
          <a:solidFill>
            <a:schemeClr val="tx1"/>
          </a:solidFill>
          <a:latin typeface="+mn-lt"/>
          <a:ea typeface="+mn-ea"/>
          <a:cs typeface="+mn-cs"/>
        </a:defRPr>
      </a:lvl8pPr>
      <a:lvl9pPr marL="7902976" indent="-464881" algn="l" defTabSz="1859524" rtl="0" eaLnBrk="1" latinLnBrk="0" hangingPunct="1">
        <a:lnSpc>
          <a:spcPct val="90000"/>
        </a:lnSpc>
        <a:spcBef>
          <a:spcPts val="1017"/>
        </a:spcBef>
        <a:buFont typeface="Arial" panose="020B0604020202020204" pitchFamily="34" charset="0"/>
        <a:buChar char="•"/>
        <a:defRPr sz="3660" kern="1200">
          <a:solidFill>
            <a:schemeClr val="tx1"/>
          </a:solidFill>
          <a:latin typeface="+mn-lt"/>
          <a:ea typeface="+mn-ea"/>
          <a:cs typeface="+mn-cs"/>
        </a:defRPr>
      </a:lvl9pPr>
    </p:bodyStyle>
    <p:otherStyle>
      <a:defPPr>
        <a:defRPr lang="en-US"/>
      </a:defPPr>
      <a:lvl1pPr marL="0" algn="l" defTabSz="1859524" rtl="0" eaLnBrk="1" latinLnBrk="0" hangingPunct="1">
        <a:defRPr sz="3660" kern="1200">
          <a:solidFill>
            <a:schemeClr val="tx1"/>
          </a:solidFill>
          <a:latin typeface="+mn-lt"/>
          <a:ea typeface="+mn-ea"/>
          <a:cs typeface="+mn-cs"/>
        </a:defRPr>
      </a:lvl1pPr>
      <a:lvl2pPr marL="929762" algn="l" defTabSz="1859524" rtl="0" eaLnBrk="1" latinLnBrk="0" hangingPunct="1">
        <a:defRPr sz="3660" kern="1200">
          <a:solidFill>
            <a:schemeClr val="tx1"/>
          </a:solidFill>
          <a:latin typeface="+mn-lt"/>
          <a:ea typeface="+mn-ea"/>
          <a:cs typeface="+mn-cs"/>
        </a:defRPr>
      </a:lvl2pPr>
      <a:lvl3pPr marL="1859524" algn="l" defTabSz="1859524" rtl="0" eaLnBrk="1" latinLnBrk="0" hangingPunct="1">
        <a:defRPr sz="3660" kern="1200">
          <a:solidFill>
            <a:schemeClr val="tx1"/>
          </a:solidFill>
          <a:latin typeface="+mn-lt"/>
          <a:ea typeface="+mn-ea"/>
          <a:cs typeface="+mn-cs"/>
        </a:defRPr>
      </a:lvl3pPr>
      <a:lvl4pPr marL="2789286" algn="l" defTabSz="1859524" rtl="0" eaLnBrk="1" latinLnBrk="0" hangingPunct="1">
        <a:defRPr sz="3660" kern="1200">
          <a:solidFill>
            <a:schemeClr val="tx1"/>
          </a:solidFill>
          <a:latin typeface="+mn-lt"/>
          <a:ea typeface="+mn-ea"/>
          <a:cs typeface="+mn-cs"/>
        </a:defRPr>
      </a:lvl4pPr>
      <a:lvl5pPr marL="3719048" algn="l" defTabSz="1859524" rtl="0" eaLnBrk="1" latinLnBrk="0" hangingPunct="1">
        <a:defRPr sz="3660" kern="1200">
          <a:solidFill>
            <a:schemeClr val="tx1"/>
          </a:solidFill>
          <a:latin typeface="+mn-lt"/>
          <a:ea typeface="+mn-ea"/>
          <a:cs typeface="+mn-cs"/>
        </a:defRPr>
      </a:lvl5pPr>
      <a:lvl6pPr marL="4648810" algn="l" defTabSz="1859524" rtl="0" eaLnBrk="1" latinLnBrk="0" hangingPunct="1">
        <a:defRPr sz="3660" kern="1200">
          <a:solidFill>
            <a:schemeClr val="tx1"/>
          </a:solidFill>
          <a:latin typeface="+mn-lt"/>
          <a:ea typeface="+mn-ea"/>
          <a:cs typeface="+mn-cs"/>
        </a:defRPr>
      </a:lvl6pPr>
      <a:lvl7pPr marL="5578572" algn="l" defTabSz="1859524" rtl="0" eaLnBrk="1" latinLnBrk="0" hangingPunct="1">
        <a:defRPr sz="3660" kern="1200">
          <a:solidFill>
            <a:schemeClr val="tx1"/>
          </a:solidFill>
          <a:latin typeface="+mn-lt"/>
          <a:ea typeface="+mn-ea"/>
          <a:cs typeface="+mn-cs"/>
        </a:defRPr>
      </a:lvl7pPr>
      <a:lvl8pPr marL="6508333" algn="l" defTabSz="1859524" rtl="0" eaLnBrk="1" latinLnBrk="0" hangingPunct="1">
        <a:defRPr sz="3660" kern="1200">
          <a:solidFill>
            <a:schemeClr val="tx1"/>
          </a:solidFill>
          <a:latin typeface="+mn-lt"/>
          <a:ea typeface="+mn-ea"/>
          <a:cs typeface="+mn-cs"/>
        </a:defRPr>
      </a:lvl8pPr>
      <a:lvl9pPr marL="7438095" algn="l" defTabSz="1859524" rtl="0" eaLnBrk="1" latinLnBrk="0" hangingPunct="1">
        <a:defRPr sz="36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6.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jpg"/><Relationship Id="rId2" Type="http://schemas.openxmlformats.org/officeDocument/2006/relationships/notesSlide" Target="../notesSlides/notesSlide10.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5.jpg"/><Relationship Id="rId11" Type="http://schemas.openxmlformats.org/officeDocument/2006/relationships/image" Target="../media/image60.jp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microsoft.com/office/2007/relationships/hdphoto" Target="../media/hdphoto4.wdp"/><Relationship Id="rId9" Type="http://schemas.openxmlformats.org/officeDocument/2006/relationships/image" Target="../media/image58.png"/><Relationship Id="rId14"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79.png"/><Relationship Id="rId10" Type="http://schemas.openxmlformats.org/officeDocument/2006/relationships/image" Target="../media/image75.png"/><Relationship Id="rId4" Type="http://schemas.microsoft.com/office/2007/relationships/hdphoto" Target="../media/hdphoto5.wdp"/><Relationship Id="rId9" Type="http://schemas.openxmlformats.org/officeDocument/2006/relationships/image" Target="../media/image74.pn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6.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microsoft.com/office/2007/relationships/hdphoto" Target="../media/hdphoto5.wdp"/><Relationship Id="rId9" Type="http://schemas.openxmlformats.org/officeDocument/2006/relationships/image" Target="../media/image84.png"/><Relationship Id="rId14" Type="http://schemas.openxmlformats.org/officeDocument/2006/relationships/image" Target="../media/image89.png"/></Relationships>
</file>

<file path=ppt/slides/_rels/slide1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75.png"/><Relationship Id="rId18" Type="http://schemas.openxmlformats.org/officeDocument/2006/relationships/image" Target="../media/image79.png"/><Relationship Id="rId26" Type="http://schemas.openxmlformats.org/officeDocument/2006/relationships/image" Target="../media/image65.png"/><Relationship Id="rId3" Type="http://schemas.openxmlformats.org/officeDocument/2006/relationships/image" Target="../media/image6.png"/><Relationship Id="rId21" Type="http://schemas.openxmlformats.org/officeDocument/2006/relationships/image" Target="../media/image58.png"/><Relationship Id="rId7" Type="http://schemas.openxmlformats.org/officeDocument/2006/relationships/image" Target="../media/image84.png"/><Relationship Id="rId12" Type="http://schemas.openxmlformats.org/officeDocument/2006/relationships/image" Target="../media/image73.png"/><Relationship Id="rId17" Type="http://schemas.microsoft.com/office/2007/relationships/hdphoto" Target="../media/hdphoto8.wdp"/><Relationship Id="rId25" Type="http://schemas.openxmlformats.org/officeDocument/2006/relationships/image" Target="../media/image64.png"/><Relationship Id="rId2" Type="http://schemas.openxmlformats.org/officeDocument/2006/relationships/notesSlide" Target="../notesSlides/notesSlide13.xml"/><Relationship Id="rId16" Type="http://schemas.openxmlformats.org/officeDocument/2006/relationships/image" Target="../media/image78.png"/><Relationship Id="rId20"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9.png"/><Relationship Id="rId24" Type="http://schemas.openxmlformats.org/officeDocument/2006/relationships/image" Target="../media/image63.png"/><Relationship Id="rId5" Type="http://schemas.openxmlformats.org/officeDocument/2006/relationships/image" Target="../media/image80.png"/><Relationship Id="rId15" Type="http://schemas.openxmlformats.org/officeDocument/2006/relationships/image" Target="../media/image71.png"/><Relationship Id="rId23" Type="http://schemas.openxmlformats.org/officeDocument/2006/relationships/image" Target="../media/image60.jpg"/><Relationship Id="rId28" Type="http://schemas.openxmlformats.org/officeDocument/2006/relationships/image" Target="../media/image67.png"/><Relationship Id="rId10" Type="http://schemas.openxmlformats.org/officeDocument/2006/relationships/image" Target="../media/image88.png"/><Relationship Id="rId19" Type="http://schemas.openxmlformats.org/officeDocument/2006/relationships/image" Target="../media/image57.png"/><Relationship Id="rId4" Type="http://schemas.microsoft.com/office/2007/relationships/hdphoto" Target="../media/hdphoto6.wdp"/><Relationship Id="rId9" Type="http://schemas.openxmlformats.org/officeDocument/2006/relationships/image" Target="../media/image87.png"/><Relationship Id="rId14" Type="http://schemas.openxmlformats.org/officeDocument/2006/relationships/image" Target="../media/image77.png"/><Relationship Id="rId22" Type="http://schemas.openxmlformats.org/officeDocument/2006/relationships/image" Target="../media/image62.png"/><Relationship Id="rId27" Type="http://schemas.openxmlformats.org/officeDocument/2006/relationships/image" Target="../media/image66.jpg"/></Relationships>
</file>

<file path=ppt/slides/_rels/slide1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3" Type="http://schemas.openxmlformats.org/officeDocument/2006/relationships/image" Target="../media/image6.png"/><Relationship Id="rId7" Type="http://schemas.openxmlformats.org/officeDocument/2006/relationships/image" Target="../media/image92.png"/><Relationship Id="rId12" Type="http://schemas.openxmlformats.org/officeDocument/2006/relationships/image" Target="../media/image96.png"/><Relationship Id="rId2" Type="http://schemas.openxmlformats.org/officeDocument/2006/relationships/notesSlide" Target="../notesSlides/notesSlide14.xml"/><Relationship Id="rId16" Type="http://schemas.microsoft.com/office/2007/relationships/hdphoto" Target="../media/hdphoto10.wdp"/><Relationship Id="rId1" Type="http://schemas.openxmlformats.org/officeDocument/2006/relationships/slideLayout" Target="../slideLayouts/slideLayout2.xml"/><Relationship Id="rId6" Type="http://schemas.openxmlformats.org/officeDocument/2006/relationships/image" Target="../media/image91.jpg"/><Relationship Id="rId11" Type="http://schemas.microsoft.com/office/2007/relationships/hdphoto" Target="../media/hdphoto9.wdp"/><Relationship Id="rId5" Type="http://schemas.openxmlformats.org/officeDocument/2006/relationships/image" Target="../media/image90.jpg"/><Relationship Id="rId15" Type="http://schemas.openxmlformats.org/officeDocument/2006/relationships/image" Target="../media/image99.png"/><Relationship Id="rId10" Type="http://schemas.openxmlformats.org/officeDocument/2006/relationships/image" Target="../media/image95.png"/><Relationship Id="rId4" Type="http://schemas.microsoft.com/office/2007/relationships/hdphoto" Target="../media/hdphoto5.wdp"/><Relationship Id="rId9" Type="http://schemas.openxmlformats.org/officeDocument/2006/relationships/image" Target="../media/image94.png"/><Relationship Id="rId14" Type="http://schemas.openxmlformats.org/officeDocument/2006/relationships/image" Target="../media/image98.png"/></Relationships>
</file>

<file path=ppt/slides/_rels/slide15.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7.png"/><Relationship Id="rId3" Type="http://schemas.openxmlformats.org/officeDocument/2006/relationships/image" Target="../media/image6.png"/><Relationship Id="rId7" Type="http://schemas.openxmlformats.org/officeDocument/2006/relationships/image" Target="../media/image102.png"/><Relationship Id="rId12"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5.png"/><Relationship Id="rId5" Type="http://schemas.openxmlformats.org/officeDocument/2006/relationships/image" Target="../media/image100.png"/><Relationship Id="rId10" Type="http://schemas.openxmlformats.org/officeDocument/2006/relationships/image" Target="../media/image104.png"/><Relationship Id="rId4" Type="http://schemas.microsoft.com/office/2007/relationships/hdphoto" Target="../media/hdphoto5.wdp"/><Relationship Id="rId9" Type="http://schemas.openxmlformats.org/officeDocument/2006/relationships/image" Target="../media/image64.png"/><Relationship Id="rId14" Type="http://schemas.openxmlformats.org/officeDocument/2006/relationships/image" Target="../media/image108.png"/></Relationships>
</file>

<file path=ppt/slides/_rels/slide16.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3" Type="http://schemas.openxmlformats.org/officeDocument/2006/relationships/image" Target="../media/image6.pn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microsoft.com/office/2007/relationships/hdphoto" Target="../media/hdphoto5.wdp"/><Relationship Id="rId9" Type="http://schemas.openxmlformats.org/officeDocument/2006/relationships/image" Target="../media/image113.png"/><Relationship Id="rId14" Type="http://schemas.openxmlformats.org/officeDocument/2006/relationships/image" Target="../media/image118.png"/></Relationships>
</file>

<file path=ppt/slides/_rels/slide17.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79.png"/><Relationship Id="rId26" Type="http://schemas.openxmlformats.org/officeDocument/2006/relationships/image" Target="../media/image91.jpg"/><Relationship Id="rId39" Type="http://schemas.openxmlformats.org/officeDocument/2006/relationships/image" Target="../media/image109.png"/><Relationship Id="rId21" Type="http://schemas.openxmlformats.org/officeDocument/2006/relationships/image" Target="../media/image58.png"/><Relationship Id="rId34" Type="http://schemas.openxmlformats.org/officeDocument/2006/relationships/image" Target="../media/image101.png"/><Relationship Id="rId42" Type="http://schemas.openxmlformats.org/officeDocument/2006/relationships/image" Target="../media/image112.png"/><Relationship Id="rId7" Type="http://schemas.openxmlformats.org/officeDocument/2006/relationships/image" Target="../media/image84.png"/><Relationship Id="rId2" Type="http://schemas.openxmlformats.org/officeDocument/2006/relationships/notesSlide" Target="../notesSlides/notesSlide17.xml"/><Relationship Id="rId16" Type="http://schemas.openxmlformats.org/officeDocument/2006/relationships/image" Target="../media/image78.png"/><Relationship Id="rId20" Type="http://schemas.openxmlformats.org/officeDocument/2006/relationships/image" Target="../media/image55.jpg"/><Relationship Id="rId29" Type="http://schemas.microsoft.com/office/2007/relationships/hdphoto" Target="../media/hdphoto9.wdp"/><Relationship Id="rId41"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9.png"/><Relationship Id="rId24" Type="http://schemas.openxmlformats.org/officeDocument/2006/relationships/image" Target="../media/image63.png"/><Relationship Id="rId32" Type="http://schemas.microsoft.com/office/2007/relationships/hdphoto" Target="../media/hdphoto10.wdp"/><Relationship Id="rId37" Type="http://schemas.openxmlformats.org/officeDocument/2006/relationships/image" Target="../media/image107.png"/><Relationship Id="rId40" Type="http://schemas.openxmlformats.org/officeDocument/2006/relationships/image" Target="../media/image110.png"/><Relationship Id="rId5" Type="http://schemas.openxmlformats.org/officeDocument/2006/relationships/image" Target="../media/image80.png"/><Relationship Id="rId15" Type="http://schemas.openxmlformats.org/officeDocument/2006/relationships/image" Target="../media/image71.png"/><Relationship Id="rId23" Type="http://schemas.openxmlformats.org/officeDocument/2006/relationships/image" Target="../media/image60.jpg"/><Relationship Id="rId28" Type="http://schemas.openxmlformats.org/officeDocument/2006/relationships/image" Target="../media/image95.png"/><Relationship Id="rId36" Type="http://schemas.openxmlformats.org/officeDocument/2006/relationships/image" Target="../media/image104.png"/><Relationship Id="rId10" Type="http://schemas.openxmlformats.org/officeDocument/2006/relationships/image" Target="../media/image88.png"/><Relationship Id="rId19" Type="http://schemas.openxmlformats.org/officeDocument/2006/relationships/image" Target="../media/image57.png"/><Relationship Id="rId31" Type="http://schemas.openxmlformats.org/officeDocument/2006/relationships/image" Target="../media/image99.png"/><Relationship Id="rId44" Type="http://schemas.openxmlformats.org/officeDocument/2006/relationships/image" Target="../media/image118.png"/><Relationship Id="rId4" Type="http://schemas.microsoft.com/office/2007/relationships/hdphoto" Target="../media/hdphoto6.wdp"/><Relationship Id="rId9" Type="http://schemas.openxmlformats.org/officeDocument/2006/relationships/image" Target="../media/image87.png"/><Relationship Id="rId14" Type="http://schemas.openxmlformats.org/officeDocument/2006/relationships/image" Target="../media/image77.png"/><Relationship Id="rId22" Type="http://schemas.openxmlformats.org/officeDocument/2006/relationships/image" Target="../media/image62.png"/><Relationship Id="rId27" Type="http://schemas.openxmlformats.org/officeDocument/2006/relationships/image" Target="../media/image94.png"/><Relationship Id="rId30" Type="http://schemas.openxmlformats.org/officeDocument/2006/relationships/image" Target="../media/image98.png"/><Relationship Id="rId35" Type="http://schemas.openxmlformats.org/officeDocument/2006/relationships/image" Target="../media/image64.png"/><Relationship Id="rId43" Type="http://schemas.openxmlformats.org/officeDocument/2006/relationships/image" Target="../media/image115.png"/><Relationship Id="rId8" Type="http://schemas.openxmlformats.org/officeDocument/2006/relationships/image" Target="../media/image85.png"/><Relationship Id="rId3" Type="http://schemas.openxmlformats.org/officeDocument/2006/relationships/image" Target="../media/image6.png"/><Relationship Id="rId12" Type="http://schemas.openxmlformats.org/officeDocument/2006/relationships/image" Target="../media/image73.png"/><Relationship Id="rId17" Type="http://schemas.microsoft.com/office/2007/relationships/hdphoto" Target="../media/hdphoto8.wdp"/><Relationship Id="rId25" Type="http://schemas.openxmlformats.org/officeDocument/2006/relationships/image" Target="../media/image90.jpg"/><Relationship Id="rId33" Type="http://schemas.openxmlformats.org/officeDocument/2006/relationships/image" Target="../media/image100.png"/><Relationship Id="rId38" Type="http://schemas.openxmlformats.org/officeDocument/2006/relationships/image" Target="../media/image10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9.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mailto:wji3@ualberta.ca"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tif"/><Relationship Id="rId2" Type="http://schemas.openxmlformats.org/officeDocument/2006/relationships/notesSlide" Target="../notesSlides/notesSlide5.xml"/><Relationship Id="rId16" Type="http://schemas.openxmlformats.org/officeDocument/2006/relationships/image" Target="../media/image23.jp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30.png"/><Relationship Id="rId5" Type="http://schemas.openxmlformats.org/officeDocument/2006/relationships/image" Target="../media/image13.png"/><Relationship Id="rId10" Type="http://schemas.openxmlformats.org/officeDocument/2006/relationships/image" Target="../media/image16.png"/><Relationship Id="rId4" Type="http://schemas.microsoft.com/office/2007/relationships/hdphoto" Target="../media/hdphoto4.wdp"/><Relationship Id="rId9" Type="http://schemas.openxmlformats.org/officeDocument/2006/relationships/image" Target="../media/image15.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microsoft.com/office/2007/relationships/hdphoto" Target="../media/hdphoto4.wdp"/><Relationship Id="rId9" Type="http://schemas.openxmlformats.org/officeDocument/2006/relationships/image" Target="../media/image36.pn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13.png"/><Relationship Id="rId26" Type="http://schemas.openxmlformats.org/officeDocument/2006/relationships/image" Target="../media/image36.png"/><Relationship Id="rId3" Type="http://schemas.openxmlformats.org/officeDocument/2006/relationships/image" Target="../media/image6.png"/><Relationship Id="rId21" Type="http://schemas.openxmlformats.org/officeDocument/2006/relationships/image" Target="../media/image16.png"/><Relationship Id="rId7" Type="http://schemas.openxmlformats.org/officeDocument/2006/relationships/image" Target="../media/image44.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33.png"/><Relationship Id="rId2" Type="http://schemas.openxmlformats.org/officeDocument/2006/relationships/notesSlide" Target="../notesSlides/notesSlide9.xml"/><Relationship Id="rId16" Type="http://schemas.openxmlformats.org/officeDocument/2006/relationships/image" Target="../media/image52.png"/><Relationship Id="rId20" Type="http://schemas.openxmlformats.org/officeDocument/2006/relationships/image" Target="../media/image15.png"/><Relationship Id="rId29"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7.png"/><Relationship Id="rId24" Type="http://schemas.openxmlformats.org/officeDocument/2006/relationships/image" Target="../media/image32.png"/><Relationship Id="rId5" Type="http://schemas.openxmlformats.org/officeDocument/2006/relationships/image" Target="../media/image42.png"/><Relationship Id="rId15" Type="http://schemas.openxmlformats.org/officeDocument/2006/relationships/image" Target="../media/image51.png"/><Relationship Id="rId23" Type="http://schemas.openxmlformats.org/officeDocument/2006/relationships/image" Target="../media/image18.png"/><Relationship Id="rId28" Type="http://schemas.openxmlformats.org/officeDocument/2006/relationships/image" Target="../media/image40.png"/><Relationship Id="rId10" Type="http://schemas.openxmlformats.org/officeDocument/2006/relationships/image" Target="../media/image46.png"/><Relationship Id="rId19" Type="http://schemas.openxmlformats.org/officeDocument/2006/relationships/image" Target="../media/image14.png"/><Relationship Id="rId4" Type="http://schemas.microsoft.com/office/2007/relationships/hdphoto" Target="../media/hdphoto6.wdp"/><Relationship Id="rId9" Type="http://schemas.microsoft.com/office/2007/relationships/hdphoto" Target="../media/hdphoto7.wdp"/><Relationship Id="rId14" Type="http://schemas.openxmlformats.org/officeDocument/2006/relationships/image" Target="../media/image50.png"/><Relationship Id="rId22" Type="http://schemas.openxmlformats.org/officeDocument/2006/relationships/image" Target="../media/image17.png"/><Relationship Id="rId27"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4341CB-CD6E-3445-BAE8-102A2E28E6EB}"/>
              </a:ext>
            </a:extLst>
          </p:cNvPr>
          <p:cNvSpPr>
            <a:spLocks noGrp="1"/>
          </p:cNvSpPr>
          <p:nvPr>
            <p:ph type="title" idx="4294967295"/>
          </p:nvPr>
        </p:nvSpPr>
        <p:spPr>
          <a:xfrm>
            <a:off x="0" y="5089969"/>
            <a:ext cx="24793575" cy="2780000"/>
          </a:xfrm>
        </p:spPr>
        <p:txBody>
          <a:bodyPr>
            <a:noAutofit/>
          </a:bodyPr>
          <a:lstStyle/>
          <a:p>
            <a:pPr algn="ctr"/>
            <a:r>
              <a:rPr lang="en-US" altLang="zh-CN" sz="6100" b="1" dirty="0">
                <a:latin typeface="Arial" panose="020B0604020202020204" pitchFamily="34" charset="0"/>
                <a:cs typeface="Arial" panose="020B0604020202020204" pitchFamily="34" charset="0"/>
              </a:rPr>
              <a:t>Segment Anything Is Not Always Perfect: </a:t>
            </a:r>
            <a:br>
              <a:rPr lang="en-US" altLang="zh-CN" sz="6100" b="1" dirty="0">
                <a:latin typeface="Arial" panose="020B0604020202020204" pitchFamily="34" charset="0"/>
                <a:cs typeface="Arial" panose="020B0604020202020204" pitchFamily="34" charset="0"/>
              </a:rPr>
            </a:br>
            <a:r>
              <a:rPr lang="en-US" altLang="zh-CN" sz="2000" b="1" dirty="0">
                <a:solidFill>
                  <a:schemeClr val="bg1"/>
                </a:solidFill>
                <a:latin typeface="Arial" panose="020B0604020202020204" pitchFamily="34" charset="0"/>
                <a:cs typeface="Arial" panose="020B0604020202020204" pitchFamily="34" charset="0"/>
              </a:rPr>
              <a:t>aa</a:t>
            </a:r>
            <a:br>
              <a:rPr lang="en-US" altLang="zh-CN" sz="6100" b="1" dirty="0">
                <a:latin typeface="Arial" panose="020B0604020202020204" pitchFamily="34" charset="0"/>
                <a:cs typeface="Arial" panose="020B0604020202020204" pitchFamily="34" charset="0"/>
              </a:rPr>
            </a:br>
            <a:r>
              <a:rPr lang="en-US" altLang="zh-CN" sz="6100" b="1" dirty="0">
                <a:latin typeface="Arial" panose="020B0604020202020204" pitchFamily="34" charset="0"/>
                <a:cs typeface="Arial" panose="020B0604020202020204" pitchFamily="34" charset="0"/>
              </a:rPr>
              <a:t>An Investigation of SAM on Different Real-world Applications</a:t>
            </a:r>
          </a:p>
        </p:txBody>
      </p:sp>
      <p:sp>
        <p:nvSpPr>
          <p:cNvPr id="9" name="矩形 8">
            <a:extLst>
              <a:ext uri="{FF2B5EF4-FFF2-40B4-BE49-F238E27FC236}">
                <a16:creationId xmlns:a16="http://schemas.microsoft.com/office/drawing/2014/main" id="{9483CD41-604E-D546-AE57-FED89357A9A4}"/>
              </a:ext>
            </a:extLst>
          </p:cNvPr>
          <p:cNvSpPr/>
          <p:nvPr/>
        </p:nvSpPr>
        <p:spPr>
          <a:xfrm>
            <a:off x="1365371" y="8202823"/>
            <a:ext cx="22062831" cy="1554272"/>
          </a:xfrm>
          <a:prstGeom prst="rect">
            <a:avLst/>
          </a:prstGeom>
        </p:spPr>
        <p:txBody>
          <a:bodyPr wrap="square">
            <a:spAutoFit/>
          </a:bodyPr>
          <a:lstStyle/>
          <a:p>
            <a:pPr algn="ctr">
              <a:spcBef>
                <a:spcPts val="2400"/>
              </a:spcBef>
            </a:pPr>
            <a:r>
              <a:rPr lang="en-US" altLang="zh-CN" sz="4000" b="1" dirty="0">
                <a:latin typeface="Arial" panose="020B0604020202020204" pitchFamily="34" charset="0"/>
                <a:cs typeface="Arial" panose="020B0604020202020204" pitchFamily="34" charset="0"/>
              </a:rPr>
              <a:t>Wei Ji</a:t>
            </a:r>
            <a:r>
              <a:rPr lang="en-US" altLang="zh-CN" sz="4000" b="1" baseline="30000" dirty="0">
                <a:latin typeface="Arial" panose="020B0604020202020204" pitchFamily="34" charset="0"/>
                <a:cs typeface="Arial" panose="020B0604020202020204" pitchFamily="34" charset="0"/>
              </a:rPr>
              <a:t>1</a:t>
            </a:r>
            <a:r>
              <a:rPr lang="en-US" altLang="zh-CN" sz="4000" dirty="0">
                <a:latin typeface="Arial" panose="020B0604020202020204" pitchFamily="34" charset="0"/>
                <a:cs typeface="Arial" panose="020B0604020202020204" pitchFamily="34" charset="0"/>
              </a:rPr>
              <a:t>, </a:t>
            </a:r>
            <a:r>
              <a:rPr lang="en-US" altLang="zh-CN" sz="4000" b="1" dirty="0">
                <a:latin typeface="Arial" panose="020B0604020202020204" pitchFamily="34" charset="0"/>
                <a:cs typeface="Arial" panose="020B0604020202020204" pitchFamily="34" charset="0"/>
              </a:rPr>
              <a:t>Jingjing Li</a:t>
            </a:r>
            <a:r>
              <a:rPr lang="en-US" altLang="zh-CN" sz="4000" b="1" baseline="30000" dirty="0">
                <a:latin typeface="Arial" panose="020B0604020202020204" pitchFamily="34" charset="0"/>
                <a:cs typeface="Arial" panose="020B0604020202020204" pitchFamily="34" charset="0"/>
              </a:rPr>
              <a:t>1</a:t>
            </a:r>
            <a:r>
              <a:rPr lang="en-US" altLang="zh-CN" sz="4000" dirty="0">
                <a:latin typeface="Arial" panose="020B0604020202020204" pitchFamily="34" charset="0"/>
                <a:cs typeface="Arial" panose="020B0604020202020204" pitchFamily="34" charset="0"/>
              </a:rPr>
              <a:t>, </a:t>
            </a:r>
            <a:r>
              <a:rPr lang="en-US" altLang="zh-CN" sz="4000" b="1" dirty="0">
                <a:latin typeface="Arial" panose="020B0604020202020204" pitchFamily="34" charset="0"/>
                <a:cs typeface="Arial" panose="020B0604020202020204" pitchFamily="34" charset="0"/>
              </a:rPr>
              <a:t>Qi Bi</a:t>
            </a:r>
            <a:r>
              <a:rPr lang="en-US" altLang="zh-CN" sz="4000" b="1" baseline="30000" dirty="0">
                <a:latin typeface="Arial" panose="020B0604020202020204" pitchFamily="34" charset="0"/>
                <a:cs typeface="Arial" panose="020B0604020202020204" pitchFamily="34" charset="0"/>
              </a:rPr>
              <a:t>2</a:t>
            </a:r>
            <a:r>
              <a:rPr lang="en-US" altLang="zh-CN" sz="4000" dirty="0">
                <a:latin typeface="Arial" panose="020B0604020202020204" pitchFamily="34" charset="0"/>
                <a:cs typeface="Arial" panose="020B0604020202020204" pitchFamily="34" charset="0"/>
              </a:rPr>
              <a:t>, </a:t>
            </a:r>
            <a:r>
              <a:rPr lang="en-US" altLang="zh-CN" sz="4000" b="1" dirty="0" err="1">
                <a:latin typeface="Arial" panose="020B0604020202020204" pitchFamily="34" charset="0"/>
                <a:cs typeface="Arial" panose="020B0604020202020204" pitchFamily="34" charset="0"/>
              </a:rPr>
              <a:t>Tingwei</a:t>
            </a:r>
            <a:r>
              <a:rPr lang="en-US" altLang="zh-CN" sz="4000" b="1" dirty="0">
                <a:latin typeface="Arial" panose="020B0604020202020204" pitchFamily="34" charset="0"/>
                <a:cs typeface="Arial" panose="020B0604020202020204" pitchFamily="34" charset="0"/>
              </a:rPr>
              <a:t> Liu</a:t>
            </a:r>
            <a:r>
              <a:rPr lang="en-US" altLang="zh-CN" sz="4000" b="1" baseline="30000" dirty="0">
                <a:latin typeface="Arial" panose="020B0604020202020204" pitchFamily="34" charset="0"/>
                <a:cs typeface="Arial" panose="020B0604020202020204" pitchFamily="34" charset="0"/>
              </a:rPr>
              <a:t>3</a:t>
            </a:r>
            <a:r>
              <a:rPr lang="en-US" altLang="zh-CN" sz="4000" dirty="0">
                <a:latin typeface="Arial" panose="020B0604020202020204" pitchFamily="34" charset="0"/>
                <a:cs typeface="Arial" panose="020B0604020202020204" pitchFamily="34" charset="0"/>
              </a:rPr>
              <a:t>, </a:t>
            </a:r>
            <a:r>
              <a:rPr lang="en-US" altLang="zh-CN" sz="4000" b="1" dirty="0" err="1">
                <a:latin typeface="Arial" panose="020B0604020202020204" pitchFamily="34" charset="0"/>
                <a:cs typeface="Arial" panose="020B0604020202020204" pitchFamily="34" charset="0"/>
              </a:rPr>
              <a:t>Wenbo</a:t>
            </a:r>
            <a:r>
              <a:rPr lang="en-US" altLang="zh-CN" sz="4000" b="1" dirty="0">
                <a:latin typeface="Arial" panose="020B0604020202020204" pitchFamily="34" charset="0"/>
                <a:cs typeface="Arial" panose="020B0604020202020204" pitchFamily="34" charset="0"/>
              </a:rPr>
              <a:t> Li</a:t>
            </a:r>
            <a:r>
              <a:rPr lang="en-US" altLang="zh-CN" sz="4000" b="1" baseline="30000" dirty="0">
                <a:latin typeface="Arial" panose="020B0604020202020204" pitchFamily="34" charset="0"/>
                <a:cs typeface="Arial" panose="020B0604020202020204" pitchFamily="34" charset="0"/>
              </a:rPr>
              <a:t>4</a:t>
            </a:r>
            <a:r>
              <a:rPr lang="en-US" altLang="zh-CN" sz="4000" dirty="0">
                <a:latin typeface="Arial" panose="020B0604020202020204" pitchFamily="34" charset="0"/>
                <a:cs typeface="Arial" panose="020B0604020202020204" pitchFamily="34" charset="0"/>
              </a:rPr>
              <a:t>, </a:t>
            </a:r>
            <a:r>
              <a:rPr lang="en-US" altLang="zh-CN" sz="4000" b="1" dirty="0">
                <a:latin typeface="Arial" panose="020B0604020202020204" pitchFamily="34" charset="0"/>
                <a:cs typeface="Arial" panose="020B0604020202020204" pitchFamily="34" charset="0"/>
              </a:rPr>
              <a:t>Li Cheng</a:t>
            </a:r>
            <a:r>
              <a:rPr lang="en-US" altLang="zh-CN" sz="4000" b="1" baseline="30000" dirty="0">
                <a:latin typeface="Arial" panose="020B0604020202020204" pitchFamily="34" charset="0"/>
                <a:cs typeface="Arial" panose="020B0604020202020204" pitchFamily="34" charset="0"/>
              </a:rPr>
              <a:t>1</a:t>
            </a:r>
            <a:endParaRPr lang="en" altLang="zh-CN" sz="3600" b="1" baseline="30000" dirty="0">
              <a:latin typeface="Arial" panose="020B0604020202020204" pitchFamily="34" charset="0"/>
              <a:cs typeface="Arial" panose="020B0604020202020204" pitchFamily="34" charset="0"/>
            </a:endParaRPr>
          </a:p>
          <a:p>
            <a:pPr algn="ctr">
              <a:spcBef>
                <a:spcPts val="1800"/>
              </a:spcBef>
              <a:spcAft>
                <a:spcPts val="1800"/>
              </a:spcAft>
            </a:pPr>
            <a:r>
              <a:rPr lang="en" altLang="zh-CN" sz="4000" baseline="30000" dirty="0"/>
              <a:t>1</a:t>
            </a:r>
            <a:r>
              <a:rPr lang="en-US" altLang="zh-CN" sz="4000" dirty="0"/>
              <a:t>University of Alberta   </a:t>
            </a:r>
            <a:r>
              <a:rPr lang="en-US" altLang="zh-CN" sz="4000" baseline="30000" dirty="0"/>
              <a:t>2</a:t>
            </a:r>
            <a:r>
              <a:rPr lang="en-US" altLang="zh-CN" sz="4000" dirty="0"/>
              <a:t>Wuhan University   </a:t>
            </a:r>
            <a:r>
              <a:rPr lang="en-US" altLang="zh-CN" sz="4000" baseline="30000" dirty="0"/>
              <a:t>3</a:t>
            </a:r>
            <a:r>
              <a:rPr lang="en-US" altLang="zh-CN" sz="4000" dirty="0"/>
              <a:t>Dalian</a:t>
            </a:r>
            <a:r>
              <a:rPr lang="zh-CN" altLang="en-US" sz="4000" dirty="0"/>
              <a:t> </a:t>
            </a:r>
            <a:r>
              <a:rPr lang="en-US" altLang="zh-CN" sz="4000" dirty="0"/>
              <a:t>University</a:t>
            </a:r>
            <a:r>
              <a:rPr lang="zh-CN" altLang="en-US" sz="4000" dirty="0"/>
              <a:t> </a:t>
            </a:r>
            <a:r>
              <a:rPr lang="en-US" altLang="zh-CN" sz="4000" dirty="0"/>
              <a:t>of</a:t>
            </a:r>
            <a:r>
              <a:rPr lang="zh-CN" altLang="en-US" sz="4000" dirty="0"/>
              <a:t> </a:t>
            </a:r>
            <a:r>
              <a:rPr lang="en-US" altLang="zh-CN" sz="4000" dirty="0"/>
              <a:t>Technology</a:t>
            </a:r>
            <a:r>
              <a:rPr lang="zh-CN" altLang="en-US" sz="4000" dirty="0"/>
              <a:t> </a:t>
            </a:r>
            <a:r>
              <a:rPr lang="en-US" altLang="zh-CN" sz="4000" dirty="0"/>
              <a:t> </a:t>
            </a:r>
            <a:r>
              <a:rPr lang="zh-CN" altLang="en-US" sz="4000" dirty="0"/>
              <a:t> </a:t>
            </a:r>
            <a:r>
              <a:rPr lang="en-US" altLang="zh-CN" sz="4000" baseline="30000" dirty="0"/>
              <a:t>4</a:t>
            </a:r>
            <a:r>
              <a:rPr lang="en-US" altLang="zh-CN" sz="4000" dirty="0"/>
              <a:t>Samsung</a:t>
            </a:r>
            <a:r>
              <a:rPr lang="zh-CN" altLang="en-US" sz="4000" dirty="0"/>
              <a:t> </a:t>
            </a:r>
            <a:r>
              <a:rPr lang="en-US" altLang="zh-CN" sz="4000" dirty="0"/>
              <a:t>Research</a:t>
            </a:r>
            <a:r>
              <a:rPr lang="zh-CN" altLang="en-US" sz="4000" dirty="0"/>
              <a:t> </a:t>
            </a:r>
            <a:r>
              <a:rPr lang="en-US" altLang="zh-CN" sz="4000" dirty="0"/>
              <a:t>America</a:t>
            </a:r>
            <a:endParaRPr lang="zh-CN" altLang="en-US" sz="4000" dirty="0"/>
          </a:p>
        </p:txBody>
      </p:sp>
      <p:pic>
        <p:nvPicPr>
          <p:cNvPr id="7" name="Picture 6">
            <a:extLst>
              <a:ext uri="{FF2B5EF4-FFF2-40B4-BE49-F238E27FC236}">
                <a16:creationId xmlns:a16="http://schemas.microsoft.com/office/drawing/2014/main" id="{1CA5E7C3-4BE8-62BF-2AB5-AC4945AE2B7A}"/>
              </a:ext>
            </a:extLst>
          </p:cNvPr>
          <p:cNvPicPr>
            <a:picLocks noChangeAspect="1"/>
          </p:cNvPicPr>
          <p:nvPr/>
        </p:nvPicPr>
        <p:blipFill>
          <a:blip r:embed="rId3">
            <a:alphaModFix amt="66000"/>
          </a:blip>
          <a:stretch>
            <a:fillRect/>
          </a:stretch>
        </p:blipFill>
        <p:spPr>
          <a:xfrm>
            <a:off x="-2" y="6565"/>
            <a:ext cx="24793575" cy="3741417"/>
          </a:xfrm>
          <a:prstGeom prst="rect">
            <a:avLst/>
          </a:prstGeom>
        </p:spPr>
      </p:pic>
      <p:pic>
        <p:nvPicPr>
          <p:cNvPr id="8" name="Picture 7">
            <a:extLst>
              <a:ext uri="{FF2B5EF4-FFF2-40B4-BE49-F238E27FC236}">
                <a16:creationId xmlns:a16="http://schemas.microsoft.com/office/drawing/2014/main" id="{919FEE8F-546A-1B83-91E7-1F134E4F720F}"/>
              </a:ext>
            </a:extLst>
          </p:cNvPr>
          <p:cNvPicPr>
            <a:picLocks noChangeAspect="1"/>
          </p:cNvPicPr>
          <p:nvPr/>
        </p:nvPicPr>
        <p:blipFill>
          <a:blip r:embed="rId4"/>
          <a:stretch>
            <a:fillRect/>
          </a:stretch>
        </p:blipFill>
        <p:spPr>
          <a:xfrm>
            <a:off x="-115089" y="9039177"/>
            <a:ext cx="7772400" cy="5823092"/>
          </a:xfrm>
          <a:prstGeom prst="rect">
            <a:avLst/>
          </a:prstGeom>
        </p:spPr>
      </p:pic>
      <p:pic>
        <p:nvPicPr>
          <p:cNvPr id="10" name="Picture 9">
            <a:extLst>
              <a:ext uri="{FF2B5EF4-FFF2-40B4-BE49-F238E27FC236}">
                <a16:creationId xmlns:a16="http://schemas.microsoft.com/office/drawing/2014/main" id="{23FD14EB-8101-1CFB-256F-3B435D33BD95}"/>
              </a:ext>
            </a:extLst>
          </p:cNvPr>
          <p:cNvPicPr>
            <a:picLocks noChangeAspect="1"/>
          </p:cNvPicPr>
          <p:nvPr/>
        </p:nvPicPr>
        <p:blipFill>
          <a:blip r:embed="rId5"/>
          <a:stretch>
            <a:fillRect/>
          </a:stretch>
        </p:blipFill>
        <p:spPr>
          <a:xfrm>
            <a:off x="6974058" y="10757948"/>
            <a:ext cx="6336001" cy="2376000"/>
          </a:xfrm>
          <a:prstGeom prst="rect">
            <a:avLst/>
          </a:prstGeom>
        </p:spPr>
      </p:pic>
      <p:pic>
        <p:nvPicPr>
          <p:cNvPr id="11" name="Picture 10">
            <a:extLst>
              <a:ext uri="{FF2B5EF4-FFF2-40B4-BE49-F238E27FC236}">
                <a16:creationId xmlns:a16="http://schemas.microsoft.com/office/drawing/2014/main" id="{DB255C1B-F9E7-BDC5-C0AC-B6566DA09596}"/>
              </a:ext>
            </a:extLst>
          </p:cNvPr>
          <p:cNvPicPr>
            <a:picLocks noChangeAspect="1"/>
          </p:cNvPicPr>
          <p:nvPr/>
        </p:nvPicPr>
        <p:blipFill>
          <a:blip r:embed="rId6"/>
          <a:stretch>
            <a:fillRect/>
          </a:stretch>
        </p:blipFill>
        <p:spPr>
          <a:xfrm>
            <a:off x="13119587" y="10988631"/>
            <a:ext cx="6138374" cy="1914634"/>
          </a:xfrm>
          <a:prstGeom prst="rect">
            <a:avLst/>
          </a:prstGeom>
        </p:spPr>
      </p:pic>
      <p:pic>
        <p:nvPicPr>
          <p:cNvPr id="1026" name="Picture 2" descr="Samsung Research America - Crunchbase Company Profile &amp; Funding">
            <a:extLst>
              <a:ext uri="{FF2B5EF4-FFF2-40B4-BE49-F238E27FC236}">
                <a16:creationId xmlns:a16="http://schemas.microsoft.com/office/drawing/2014/main" id="{5A777B1C-35D6-3F0B-6E58-1C865E6417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925" b="26350"/>
          <a:stretch/>
        </p:blipFill>
        <p:spPr bwMode="auto">
          <a:xfrm>
            <a:off x="19562761" y="10553943"/>
            <a:ext cx="4516439" cy="247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387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173067B4-ADAB-0A3D-2899-6D71DAB07697}"/>
              </a:ext>
            </a:extLst>
          </p:cNvPr>
          <p:cNvSpPr txBox="1"/>
          <p:nvPr/>
        </p:nvSpPr>
        <p:spPr>
          <a:xfrm>
            <a:off x="0" y="946607"/>
            <a:ext cx="24793575" cy="1107996"/>
          </a:xfrm>
          <a:prstGeom prst="rect">
            <a:avLst/>
          </a:prstGeom>
          <a:noFill/>
        </p:spPr>
        <p:txBody>
          <a:bodyPr wrap="square" rtlCol="0">
            <a:spAutoFit/>
          </a:bodyPr>
          <a:lstStyle/>
          <a:p>
            <a:pPr algn="ctr"/>
            <a:r>
              <a:rPr lang="en-US" altLang="zh-CN" sz="6600" i="1" dirty="0">
                <a:latin typeface="+mj-lt"/>
                <a:cs typeface="Calibri" panose="020F0502020204030204" pitchFamily="34" charset="0"/>
              </a:rPr>
              <a:t>Application</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on</a:t>
            </a:r>
            <a:r>
              <a:rPr lang="zh-CN" altLang="en-US" sz="6600" i="1" dirty="0">
                <a:latin typeface="+mj-lt"/>
                <a:cs typeface="Calibri" panose="020F0502020204030204" pitchFamily="34" charset="0"/>
              </a:rPr>
              <a:t> </a:t>
            </a:r>
            <a:r>
              <a:rPr lang="en-US" altLang="zh-CN" sz="6600" i="1" dirty="0">
                <a:solidFill>
                  <a:srgbClr val="FFC000"/>
                </a:solidFill>
                <a:latin typeface="+mj-lt"/>
                <a:cs typeface="Calibri" panose="020F0502020204030204" pitchFamily="34" charset="0"/>
              </a:rPr>
              <a:t>Natural</a:t>
            </a:r>
            <a:r>
              <a:rPr lang="zh-CN" altLang="en-US" sz="6600" i="1" dirty="0">
                <a:solidFill>
                  <a:srgbClr val="FFC000"/>
                </a:solidFill>
                <a:latin typeface="+mj-lt"/>
                <a:cs typeface="Calibri" panose="020F0502020204030204" pitchFamily="34" charset="0"/>
              </a:rPr>
              <a:t> </a:t>
            </a:r>
            <a:r>
              <a:rPr lang="en-US" altLang="zh-CN" sz="6600" i="1" dirty="0">
                <a:solidFill>
                  <a:srgbClr val="FFC000"/>
                </a:solidFill>
                <a:latin typeface="+mj-lt"/>
                <a:cs typeface="Calibri" panose="020F0502020204030204" pitchFamily="34" charset="0"/>
              </a:rPr>
              <a:t>Image</a:t>
            </a:r>
            <a:r>
              <a:rPr lang="zh-CN" altLang="en-US" sz="6600" i="1" dirty="0">
                <a:solidFill>
                  <a:srgbClr val="FFC000"/>
                </a:solidFill>
                <a:latin typeface="+mj-lt"/>
                <a:cs typeface="Calibri" panose="020F0502020204030204" pitchFamily="34" charset="0"/>
              </a:rPr>
              <a:t> </a:t>
            </a:r>
            <a:r>
              <a:rPr lang="en-US" altLang="zh-CN" sz="6600" i="1" dirty="0">
                <a:solidFill>
                  <a:srgbClr val="FFC000"/>
                </a:solidFill>
                <a:latin typeface="+mj-lt"/>
                <a:cs typeface="Calibri" panose="020F0502020204030204" pitchFamily="34" charset="0"/>
              </a:rPr>
              <a:t>Scene</a:t>
            </a:r>
            <a:endParaRPr kumimoji="1" lang="en-US" altLang="zh-CN" sz="6600" i="1" dirty="0">
              <a:solidFill>
                <a:srgbClr val="FFC000"/>
              </a:solidFill>
              <a:latin typeface="+mj-lt"/>
              <a:cs typeface="Calibri" panose="020F0502020204030204" pitchFamily="34" charset="0"/>
            </a:endParaRPr>
          </a:p>
        </p:txBody>
      </p:sp>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185712" y="2202109"/>
              <a:ext cx="2268000" cy="431107"/>
            </a:xfrm>
            <a:prstGeom prst="rect">
              <a:avLst/>
            </a:prstGeom>
            <a:grpFill/>
          </p:spPr>
        </p:pic>
      </p:grpSp>
      <p:pic>
        <p:nvPicPr>
          <p:cNvPr id="56" name="图片 3">
            <a:extLst>
              <a:ext uri="{FF2B5EF4-FFF2-40B4-BE49-F238E27FC236}">
                <a16:creationId xmlns:a16="http://schemas.microsoft.com/office/drawing/2014/main" id="{291AE19D-F00F-473C-F823-5B1F86AA5BCF}"/>
              </a:ext>
            </a:extLst>
          </p:cNvPr>
          <p:cNvPicPr>
            <a:picLocks/>
          </p:cNvPicPr>
          <p:nvPr/>
        </p:nvPicPr>
        <p:blipFill>
          <a:blip r:embed="rId5"/>
          <a:stretch>
            <a:fillRect/>
          </a:stretch>
        </p:blipFill>
        <p:spPr>
          <a:xfrm>
            <a:off x="10384340" y="4685028"/>
            <a:ext cx="4099723" cy="2928375"/>
          </a:xfrm>
          <a:prstGeom prst="rect">
            <a:avLst/>
          </a:prstGeom>
        </p:spPr>
      </p:pic>
      <p:pic>
        <p:nvPicPr>
          <p:cNvPr id="57" name="图片 5">
            <a:extLst>
              <a:ext uri="{FF2B5EF4-FFF2-40B4-BE49-F238E27FC236}">
                <a16:creationId xmlns:a16="http://schemas.microsoft.com/office/drawing/2014/main" id="{5563129C-1F30-7DF9-0AB2-24286BC54D9B}"/>
              </a:ext>
            </a:extLst>
          </p:cNvPr>
          <p:cNvPicPr>
            <a:picLocks/>
          </p:cNvPicPr>
          <p:nvPr/>
        </p:nvPicPr>
        <p:blipFill>
          <a:blip r:embed="rId6"/>
          <a:stretch>
            <a:fillRect/>
          </a:stretch>
        </p:blipFill>
        <p:spPr>
          <a:xfrm>
            <a:off x="1805682" y="4685028"/>
            <a:ext cx="4099723" cy="2928375"/>
          </a:xfrm>
          <a:prstGeom prst="rect">
            <a:avLst/>
          </a:prstGeom>
        </p:spPr>
      </p:pic>
      <p:pic>
        <p:nvPicPr>
          <p:cNvPr id="58" name="图片 6">
            <a:extLst>
              <a:ext uri="{FF2B5EF4-FFF2-40B4-BE49-F238E27FC236}">
                <a16:creationId xmlns:a16="http://schemas.microsoft.com/office/drawing/2014/main" id="{39B7D819-CD2B-04CF-DB2B-C09CB3113634}"/>
              </a:ext>
            </a:extLst>
          </p:cNvPr>
          <p:cNvPicPr>
            <a:picLocks/>
          </p:cNvPicPr>
          <p:nvPr/>
        </p:nvPicPr>
        <p:blipFill>
          <a:blip r:embed="rId7"/>
          <a:stretch>
            <a:fillRect/>
          </a:stretch>
        </p:blipFill>
        <p:spPr>
          <a:xfrm>
            <a:off x="14673669" y="4685028"/>
            <a:ext cx="4099723" cy="2928375"/>
          </a:xfrm>
          <a:prstGeom prst="rect">
            <a:avLst/>
          </a:prstGeom>
        </p:spPr>
      </p:pic>
      <p:pic>
        <p:nvPicPr>
          <p:cNvPr id="59" name="图片 7">
            <a:extLst>
              <a:ext uri="{FF2B5EF4-FFF2-40B4-BE49-F238E27FC236}">
                <a16:creationId xmlns:a16="http://schemas.microsoft.com/office/drawing/2014/main" id="{2B94BFB3-CE0E-0EF5-6D6C-8C816BE83265}"/>
              </a:ext>
            </a:extLst>
          </p:cNvPr>
          <p:cNvPicPr>
            <a:picLocks/>
          </p:cNvPicPr>
          <p:nvPr/>
        </p:nvPicPr>
        <p:blipFill>
          <a:blip r:embed="rId8"/>
          <a:stretch>
            <a:fillRect/>
          </a:stretch>
        </p:blipFill>
        <p:spPr>
          <a:xfrm>
            <a:off x="18962998" y="4678622"/>
            <a:ext cx="4099723" cy="2928375"/>
          </a:xfrm>
          <a:prstGeom prst="rect">
            <a:avLst/>
          </a:prstGeom>
        </p:spPr>
      </p:pic>
      <p:pic>
        <p:nvPicPr>
          <p:cNvPr id="60" name="图片 9">
            <a:extLst>
              <a:ext uri="{FF2B5EF4-FFF2-40B4-BE49-F238E27FC236}">
                <a16:creationId xmlns:a16="http://schemas.microsoft.com/office/drawing/2014/main" id="{41D67D2E-F6E3-3233-B58F-34258781C023}"/>
              </a:ext>
            </a:extLst>
          </p:cNvPr>
          <p:cNvPicPr>
            <a:picLocks/>
          </p:cNvPicPr>
          <p:nvPr/>
        </p:nvPicPr>
        <p:blipFill>
          <a:blip r:embed="rId6"/>
          <a:stretch>
            <a:fillRect/>
          </a:stretch>
        </p:blipFill>
        <p:spPr>
          <a:xfrm>
            <a:off x="6095011" y="4678622"/>
            <a:ext cx="4099723" cy="2928375"/>
          </a:xfrm>
          <a:prstGeom prst="rect">
            <a:avLst/>
          </a:prstGeom>
        </p:spPr>
      </p:pic>
      <p:pic>
        <p:nvPicPr>
          <p:cNvPr id="61" name="图片 11">
            <a:extLst>
              <a:ext uri="{FF2B5EF4-FFF2-40B4-BE49-F238E27FC236}">
                <a16:creationId xmlns:a16="http://schemas.microsoft.com/office/drawing/2014/main" id="{5F4141CD-D20E-6627-C20E-84F45FF0988A}"/>
              </a:ext>
            </a:extLst>
          </p:cNvPr>
          <p:cNvPicPr>
            <a:picLocks/>
          </p:cNvPicPr>
          <p:nvPr/>
        </p:nvPicPr>
        <p:blipFill>
          <a:blip r:embed="rId9">
            <a:alphaModFix amt="50000"/>
            <a:duotone>
              <a:prstClr val="black"/>
              <a:schemeClr val="accent5">
                <a:tint val="45000"/>
                <a:satMod val="400000"/>
              </a:schemeClr>
            </a:duotone>
          </a:blip>
          <a:stretch>
            <a:fillRect/>
          </a:stretch>
        </p:blipFill>
        <p:spPr>
          <a:xfrm>
            <a:off x="6095011" y="4678622"/>
            <a:ext cx="4099723" cy="2928375"/>
          </a:xfrm>
          <a:prstGeom prst="rect">
            <a:avLst/>
          </a:prstGeom>
        </p:spPr>
      </p:pic>
      <p:sp>
        <p:nvSpPr>
          <p:cNvPr id="62" name="文本框 12">
            <a:extLst>
              <a:ext uri="{FF2B5EF4-FFF2-40B4-BE49-F238E27FC236}">
                <a16:creationId xmlns:a16="http://schemas.microsoft.com/office/drawing/2014/main" id="{DF7A98C1-30B1-D75F-D347-ECD6A0336E8D}"/>
              </a:ext>
            </a:extLst>
          </p:cNvPr>
          <p:cNvSpPr txBox="1"/>
          <p:nvPr/>
        </p:nvSpPr>
        <p:spPr>
          <a:xfrm>
            <a:off x="975829" y="5798570"/>
            <a:ext cx="696024" cy="593111"/>
          </a:xfrm>
          <a:prstGeom prst="rect">
            <a:avLst/>
          </a:prstGeom>
          <a:noFill/>
        </p:spPr>
        <p:txBody>
          <a:bodyPr wrap="none" rtlCol="0">
            <a:spAutoFit/>
          </a:bodyPr>
          <a:lstStyle/>
          <a:p>
            <a:pPr algn="ctr"/>
            <a:r>
              <a:rPr kumimoji="1" lang="en-US" altLang="zh-CN" sz="3254" dirty="0">
                <a:latin typeface="Arial" panose="020B0604020202020204" pitchFamily="34" charset="0"/>
                <a:cs typeface="Arial" panose="020B0604020202020204" pitchFamily="34" charset="0"/>
              </a:rPr>
              <a:t>(a)</a:t>
            </a:r>
            <a:endParaRPr kumimoji="1" lang="zh-CN" altLang="en-US" sz="3254" dirty="0">
              <a:latin typeface="Arial" panose="020B0604020202020204" pitchFamily="34" charset="0"/>
              <a:cs typeface="Arial" panose="020B0604020202020204" pitchFamily="34" charset="0"/>
            </a:endParaRPr>
          </a:p>
        </p:txBody>
      </p:sp>
      <p:pic>
        <p:nvPicPr>
          <p:cNvPr id="63" name="图片 13">
            <a:extLst>
              <a:ext uri="{FF2B5EF4-FFF2-40B4-BE49-F238E27FC236}">
                <a16:creationId xmlns:a16="http://schemas.microsoft.com/office/drawing/2014/main" id="{69D3D62B-FB7C-FBB2-ABD2-C9B63D402F1A}"/>
              </a:ext>
            </a:extLst>
          </p:cNvPr>
          <p:cNvPicPr>
            <a:picLocks/>
          </p:cNvPicPr>
          <p:nvPr/>
        </p:nvPicPr>
        <p:blipFill>
          <a:blip r:embed="rId10"/>
          <a:stretch>
            <a:fillRect/>
          </a:stretch>
        </p:blipFill>
        <p:spPr>
          <a:xfrm>
            <a:off x="10384336" y="7789764"/>
            <a:ext cx="4099723" cy="2928375"/>
          </a:xfrm>
          <a:prstGeom prst="rect">
            <a:avLst/>
          </a:prstGeom>
        </p:spPr>
      </p:pic>
      <p:pic>
        <p:nvPicPr>
          <p:cNvPr id="64" name="图片 15">
            <a:extLst>
              <a:ext uri="{FF2B5EF4-FFF2-40B4-BE49-F238E27FC236}">
                <a16:creationId xmlns:a16="http://schemas.microsoft.com/office/drawing/2014/main" id="{079EBC50-0C9A-96A1-202C-CB3C8A1A6459}"/>
              </a:ext>
            </a:extLst>
          </p:cNvPr>
          <p:cNvPicPr>
            <a:picLocks/>
          </p:cNvPicPr>
          <p:nvPr/>
        </p:nvPicPr>
        <p:blipFill>
          <a:blip r:embed="rId11"/>
          <a:stretch>
            <a:fillRect/>
          </a:stretch>
        </p:blipFill>
        <p:spPr>
          <a:xfrm>
            <a:off x="1805682" y="7789764"/>
            <a:ext cx="4099723" cy="2928375"/>
          </a:xfrm>
          <a:prstGeom prst="rect">
            <a:avLst/>
          </a:prstGeom>
        </p:spPr>
      </p:pic>
      <p:pic>
        <p:nvPicPr>
          <p:cNvPr id="65" name="图片 18">
            <a:extLst>
              <a:ext uri="{FF2B5EF4-FFF2-40B4-BE49-F238E27FC236}">
                <a16:creationId xmlns:a16="http://schemas.microsoft.com/office/drawing/2014/main" id="{FF2DB818-03AF-1BF4-F5D7-B70F2DED1FE8}"/>
              </a:ext>
            </a:extLst>
          </p:cNvPr>
          <p:cNvPicPr>
            <a:picLocks/>
          </p:cNvPicPr>
          <p:nvPr/>
        </p:nvPicPr>
        <p:blipFill>
          <a:blip r:embed="rId12"/>
          <a:stretch>
            <a:fillRect/>
          </a:stretch>
        </p:blipFill>
        <p:spPr>
          <a:xfrm>
            <a:off x="14673663" y="7789764"/>
            <a:ext cx="4099723" cy="2928375"/>
          </a:xfrm>
          <a:prstGeom prst="rect">
            <a:avLst/>
          </a:prstGeom>
        </p:spPr>
      </p:pic>
      <p:pic>
        <p:nvPicPr>
          <p:cNvPr id="66" name="图片 19">
            <a:extLst>
              <a:ext uri="{FF2B5EF4-FFF2-40B4-BE49-F238E27FC236}">
                <a16:creationId xmlns:a16="http://schemas.microsoft.com/office/drawing/2014/main" id="{B0687C3F-A840-B0C4-2DCA-E7345257D06B}"/>
              </a:ext>
            </a:extLst>
          </p:cNvPr>
          <p:cNvPicPr>
            <a:picLocks/>
          </p:cNvPicPr>
          <p:nvPr/>
        </p:nvPicPr>
        <p:blipFill>
          <a:blip r:embed="rId13"/>
          <a:stretch>
            <a:fillRect/>
          </a:stretch>
        </p:blipFill>
        <p:spPr>
          <a:xfrm>
            <a:off x="18962994" y="7789764"/>
            <a:ext cx="4099723" cy="2928375"/>
          </a:xfrm>
          <a:prstGeom prst="rect">
            <a:avLst/>
          </a:prstGeom>
        </p:spPr>
      </p:pic>
      <p:pic>
        <p:nvPicPr>
          <p:cNvPr id="67" name="图片 20">
            <a:extLst>
              <a:ext uri="{FF2B5EF4-FFF2-40B4-BE49-F238E27FC236}">
                <a16:creationId xmlns:a16="http://schemas.microsoft.com/office/drawing/2014/main" id="{7F5CD541-8EEB-3EA9-ACE5-633AA472BD2C}"/>
              </a:ext>
            </a:extLst>
          </p:cNvPr>
          <p:cNvPicPr>
            <a:picLocks/>
          </p:cNvPicPr>
          <p:nvPr/>
        </p:nvPicPr>
        <p:blipFill>
          <a:blip r:embed="rId11"/>
          <a:stretch>
            <a:fillRect/>
          </a:stretch>
        </p:blipFill>
        <p:spPr>
          <a:xfrm>
            <a:off x="6095009" y="7789764"/>
            <a:ext cx="4099723" cy="2928375"/>
          </a:xfrm>
          <a:prstGeom prst="rect">
            <a:avLst/>
          </a:prstGeom>
        </p:spPr>
      </p:pic>
      <p:pic>
        <p:nvPicPr>
          <p:cNvPr id="68" name="图片 21">
            <a:extLst>
              <a:ext uri="{FF2B5EF4-FFF2-40B4-BE49-F238E27FC236}">
                <a16:creationId xmlns:a16="http://schemas.microsoft.com/office/drawing/2014/main" id="{7E9A009C-6F61-6444-160F-44A572D28F91}"/>
              </a:ext>
            </a:extLst>
          </p:cNvPr>
          <p:cNvPicPr>
            <a:picLocks/>
          </p:cNvPicPr>
          <p:nvPr/>
        </p:nvPicPr>
        <p:blipFill>
          <a:blip r:embed="rId14">
            <a:duotone>
              <a:prstClr val="black"/>
              <a:schemeClr val="accent5">
                <a:tint val="45000"/>
                <a:satMod val="400000"/>
              </a:schemeClr>
            </a:duotone>
            <a:alphaModFix amt="51000"/>
          </a:blip>
          <a:stretch>
            <a:fillRect/>
          </a:stretch>
        </p:blipFill>
        <p:spPr>
          <a:xfrm>
            <a:off x="6095009" y="7789764"/>
            <a:ext cx="4099723" cy="2928375"/>
          </a:xfrm>
          <a:prstGeom prst="rect">
            <a:avLst/>
          </a:prstGeom>
        </p:spPr>
      </p:pic>
      <p:sp>
        <p:nvSpPr>
          <p:cNvPr id="69" name="文本框 22">
            <a:extLst>
              <a:ext uri="{FF2B5EF4-FFF2-40B4-BE49-F238E27FC236}">
                <a16:creationId xmlns:a16="http://schemas.microsoft.com/office/drawing/2014/main" id="{24A6DEAC-1F9E-2F2F-BBBC-B9F5273BABF2}"/>
              </a:ext>
            </a:extLst>
          </p:cNvPr>
          <p:cNvSpPr txBox="1"/>
          <p:nvPr/>
        </p:nvSpPr>
        <p:spPr>
          <a:xfrm>
            <a:off x="975829" y="8909712"/>
            <a:ext cx="696024" cy="593111"/>
          </a:xfrm>
          <a:prstGeom prst="rect">
            <a:avLst/>
          </a:prstGeom>
          <a:noFill/>
        </p:spPr>
        <p:txBody>
          <a:bodyPr wrap="none" rtlCol="0">
            <a:spAutoFit/>
          </a:bodyPr>
          <a:lstStyle/>
          <a:p>
            <a:pPr algn="ctr"/>
            <a:r>
              <a:rPr kumimoji="1" lang="en-US" altLang="zh-CN" sz="3254" dirty="0">
                <a:latin typeface="Arial" panose="020B0604020202020204" pitchFamily="34" charset="0"/>
                <a:cs typeface="Arial" panose="020B0604020202020204" pitchFamily="34" charset="0"/>
              </a:rPr>
              <a:t>(b)</a:t>
            </a:r>
            <a:endParaRPr kumimoji="1" lang="zh-CN" altLang="en-US" sz="3254" dirty="0">
              <a:latin typeface="Arial" panose="020B0604020202020204" pitchFamily="34" charset="0"/>
              <a:cs typeface="Arial" panose="020B0604020202020204" pitchFamily="34" charset="0"/>
            </a:endParaRPr>
          </a:p>
        </p:txBody>
      </p:sp>
      <p:sp>
        <p:nvSpPr>
          <p:cNvPr id="70" name="文本框 23">
            <a:extLst>
              <a:ext uri="{FF2B5EF4-FFF2-40B4-BE49-F238E27FC236}">
                <a16:creationId xmlns:a16="http://schemas.microsoft.com/office/drawing/2014/main" id="{E542DF99-06D5-B71F-0184-6E37E39F33D9}"/>
              </a:ext>
            </a:extLst>
          </p:cNvPr>
          <p:cNvSpPr txBox="1"/>
          <p:nvPr/>
        </p:nvSpPr>
        <p:spPr>
          <a:xfrm>
            <a:off x="2708430" y="10867672"/>
            <a:ext cx="2294218"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RGB Image</a:t>
            </a:r>
            <a:endParaRPr kumimoji="1" lang="zh-CN" altLang="en-US" sz="3152" dirty="0">
              <a:latin typeface="Arial" panose="020B0604020202020204" pitchFamily="34" charset="0"/>
              <a:cs typeface="Arial" panose="020B0604020202020204" pitchFamily="34" charset="0"/>
            </a:endParaRPr>
          </a:p>
        </p:txBody>
      </p:sp>
      <p:sp>
        <p:nvSpPr>
          <p:cNvPr id="71" name="文本框 24">
            <a:extLst>
              <a:ext uri="{FF2B5EF4-FFF2-40B4-BE49-F238E27FC236}">
                <a16:creationId xmlns:a16="http://schemas.microsoft.com/office/drawing/2014/main" id="{C29FD6BD-89DA-DFD6-828C-345A689DD3B1}"/>
              </a:ext>
            </a:extLst>
          </p:cNvPr>
          <p:cNvSpPr txBox="1"/>
          <p:nvPr/>
        </p:nvSpPr>
        <p:spPr>
          <a:xfrm>
            <a:off x="6863043" y="10867672"/>
            <a:ext cx="2563651"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Ground</a:t>
            </a:r>
            <a:r>
              <a:rPr kumimoji="1" lang="zh-CN" altLang="en-US" sz="3152" dirty="0">
                <a:latin typeface="Arial" panose="020B0604020202020204" pitchFamily="34" charset="0"/>
                <a:cs typeface="Arial" panose="020B0604020202020204" pitchFamily="34" charset="0"/>
              </a:rPr>
              <a:t> </a:t>
            </a:r>
            <a:r>
              <a:rPr kumimoji="1" lang="en-US" altLang="zh-CN" sz="3152" dirty="0">
                <a:latin typeface="Arial" panose="020B0604020202020204" pitchFamily="34" charset="0"/>
                <a:cs typeface="Arial" panose="020B0604020202020204" pitchFamily="34" charset="0"/>
              </a:rPr>
              <a:t>Truth</a:t>
            </a:r>
            <a:endParaRPr kumimoji="1" lang="zh-CN" altLang="en-US" sz="3152" dirty="0">
              <a:latin typeface="Arial" panose="020B0604020202020204" pitchFamily="34" charset="0"/>
              <a:cs typeface="Arial" panose="020B0604020202020204" pitchFamily="34" charset="0"/>
            </a:endParaRPr>
          </a:p>
        </p:txBody>
      </p:sp>
      <p:sp>
        <p:nvSpPr>
          <p:cNvPr id="72" name="文本框 25">
            <a:extLst>
              <a:ext uri="{FF2B5EF4-FFF2-40B4-BE49-F238E27FC236}">
                <a16:creationId xmlns:a16="http://schemas.microsoft.com/office/drawing/2014/main" id="{31681CB7-CF5A-A91E-F5E8-7FC2B0883A27}"/>
              </a:ext>
            </a:extLst>
          </p:cNvPr>
          <p:cNvSpPr txBox="1"/>
          <p:nvPr/>
        </p:nvSpPr>
        <p:spPr>
          <a:xfrm>
            <a:off x="11828903"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1</a:t>
            </a:r>
            <a:endParaRPr kumimoji="1" lang="zh-CN" altLang="en-US" sz="3152" baseline="30000" dirty="0">
              <a:latin typeface="Arial" panose="020B0604020202020204" pitchFamily="34" charset="0"/>
              <a:cs typeface="Arial" panose="020B0604020202020204" pitchFamily="34" charset="0"/>
            </a:endParaRPr>
          </a:p>
        </p:txBody>
      </p:sp>
      <p:sp>
        <p:nvSpPr>
          <p:cNvPr id="73" name="文本框 26">
            <a:extLst>
              <a:ext uri="{FF2B5EF4-FFF2-40B4-BE49-F238E27FC236}">
                <a16:creationId xmlns:a16="http://schemas.microsoft.com/office/drawing/2014/main" id="{E23CAB16-6854-CB07-54E5-80B326BA6337}"/>
              </a:ext>
            </a:extLst>
          </p:cNvPr>
          <p:cNvSpPr txBox="1"/>
          <p:nvPr/>
        </p:nvSpPr>
        <p:spPr>
          <a:xfrm>
            <a:off x="16118228"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2</a:t>
            </a:r>
            <a:endParaRPr kumimoji="1" lang="zh-CN" altLang="en-US" sz="3152" baseline="30000" dirty="0">
              <a:latin typeface="Arial" panose="020B0604020202020204" pitchFamily="34" charset="0"/>
              <a:cs typeface="Arial" panose="020B0604020202020204" pitchFamily="34" charset="0"/>
            </a:endParaRPr>
          </a:p>
        </p:txBody>
      </p:sp>
      <p:sp>
        <p:nvSpPr>
          <p:cNvPr id="74" name="文本框 27">
            <a:extLst>
              <a:ext uri="{FF2B5EF4-FFF2-40B4-BE49-F238E27FC236}">
                <a16:creationId xmlns:a16="http://schemas.microsoft.com/office/drawing/2014/main" id="{7D7B8BD8-C305-850B-C4FD-14627ADB296F}"/>
              </a:ext>
            </a:extLst>
          </p:cNvPr>
          <p:cNvSpPr txBox="1"/>
          <p:nvPr/>
        </p:nvSpPr>
        <p:spPr>
          <a:xfrm>
            <a:off x="20407560"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3</a:t>
            </a:r>
            <a:endParaRPr kumimoji="1" lang="zh-CN" altLang="en-US" sz="3152" baseline="30000" dirty="0">
              <a:latin typeface="Arial" panose="020B0604020202020204" pitchFamily="34" charset="0"/>
              <a:cs typeface="Arial" panose="020B0604020202020204" pitchFamily="34" charset="0"/>
            </a:endParaRPr>
          </a:p>
        </p:txBody>
      </p:sp>
      <p:sp>
        <p:nvSpPr>
          <p:cNvPr id="3" name="文本框 25">
            <a:extLst>
              <a:ext uri="{FF2B5EF4-FFF2-40B4-BE49-F238E27FC236}">
                <a16:creationId xmlns:a16="http://schemas.microsoft.com/office/drawing/2014/main" id="{C6C18617-A810-AE43-1A2F-05323588DBC6}"/>
              </a:ext>
            </a:extLst>
          </p:cNvPr>
          <p:cNvSpPr txBox="1"/>
          <p:nvPr/>
        </p:nvSpPr>
        <p:spPr>
          <a:xfrm>
            <a:off x="0" y="13617779"/>
            <a:ext cx="13754585" cy="577402"/>
          </a:xfrm>
          <a:prstGeom prst="rect">
            <a:avLst/>
          </a:prstGeom>
          <a:noFill/>
        </p:spPr>
        <p:txBody>
          <a:bodyPr wrap="square" rtlCol="0">
            <a:spAutoFit/>
          </a:bodyPr>
          <a:lstStyle/>
          <a:p>
            <a:pPr algn="ctr"/>
            <a:r>
              <a:rPr kumimoji="1" lang="en-US" altLang="zh-CN" sz="3152" dirty="0">
                <a:latin typeface="Arial" panose="020B0604020202020204" pitchFamily="34" charset="0"/>
                <a:cs typeface="Arial" panose="020B0604020202020204" pitchFamily="34" charset="0"/>
              </a:rPr>
              <a:t>Note: SAM</a:t>
            </a:r>
            <a:r>
              <a:rPr kumimoji="1" lang="en-US" altLang="zh-CN" sz="3152" baseline="30000" dirty="0">
                <a:latin typeface="Arial" panose="020B0604020202020204" pitchFamily="34" charset="0"/>
                <a:cs typeface="Arial" panose="020B0604020202020204" pitchFamily="34" charset="0"/>
              </a:rPr>
              <a:t>1/2/3</a:t>
            </a:r>
            <a:r>
              <a:rPr kumimoji="1" lang="zh-CN" altLang="en-US" sz="3152" baseline="30000" dirty="0">
                <a:latin typeface="Arial" panose="020B0604020202020204" pitchFamily="34" charset="0"/>
                <a:cs typeface="Arial" panose="020B0604020202020204" pitchFamily="34" charset="0"/>
              </a:rPr>
              <a:t> </a:t>
            </a:r>
            <a:r>
              <a:rPr kumimoji="1" lang="en-US" altLang="zh-CN" sz="3152" dirty="0">
                <a:latin typeface="Arial" panose="020B0604020202020204" pitchFamily="34" charset="0"/>
                <a:cs typeface="Arial" panose="020B0604020202020204" pitchFamily="34" charset="0"/>
              </a:rPr>
              <a:t>mean using Click, Box, and Everything modes respectively</a:t>
            </a:r>
            <a:endParaRPr kumimoji="1" lang="zh-CN" altLang="en-US" sz="3152" baseline="30000" dirty="0">
              <a:latin typeface="Arial" panose="020B0604020202020204" pitchFamily="34" charset="0"/>
              <a:cs typeface="Arial" panose="020B0604020202020204" pitchFamily="34" charset="0"/>
            </a:endParaRPr>
          </a:p>
        </p:txBody>
      </p:sp>
      <p:sp>
        <p:nvSpPr>
          <p:cNvPr id="4" name="Rounded Rectangle 3">
            <a:extLst>
              <a:ext uri="{FF2B5EF4-FFF2-40B4-BE49-F238E27FC236}">
                <a16:creationId xmlns:a16="http://schemas.microsoft.com/office/drawing/2014/main" id="{4F630A6D-56BD-0EFD-F56F-0BF361863193}"/>
              </a:ext>
            </a:extLst>
          </p:cNvPr>
          <p:cNvSpPr/>
          <p:nvPr/>
        </p:nvSpPr>
        <p:spPr>
          <a:xfrm>
            <a:off x="8664699" y="3110035"/>
            <a:ext cx="7532444"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u="sng" dirty="0">
                <a:solidFill>
                  <a:schemeClr val="tx1"/>
                </a:solidFill>
                <a:latin typeface="+mj-lt"/>
                <a:cs typeface="Calibri" panose="020F0502020204030204" pitchFamily="34" charset="0"/>
              </a:rPr>
              <a:t>Dichotomous </a:t>
            </a:r>
            <a:r>
              <a:rPr lang="en-US" altLang="zh-CN" sz="4000" i="1" u="sng" dirty="0">
                <a:solidFill>
                  <a:schemeClr val="tx1"/>
                </a:solidFill>
                <a:latin typeface="+mj-lt"/>
                <a:cs typeface="Calibri" panose="020F0502020204030204" pitchFamily="34" charset="0"/>
              </a:rPr>
              <a:t>Image</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Segmentation</a:t>
            </a:r>
            <a:endParaRPr lang="en-US" sz="4000" i="1" u="sng" dirty="0">
              <a:solidFill>
                <a:schemeClr val="tx1"/>
              </a:solidFill>
              <a:latin typeface="+mj-lt"/>
              <a:cs typeface="Calibri" panose="020F0502020204030204" pitchFamily="34" charset="0"/>
            </a:endParaRPr>
          </a:p>
        </p:txBody>
      </p:sp>
      <p:pic>
        <p:nvPicPr>
          <p:cNvPr id="2" name="图片 6">
            <a:extLst>
              <a:ext uri="{FF2B5EF4-FFF2-40B4-BE49-F238E27FC236}">
                <a16:creationId xmlns:a16="http://schemas.microsoft.com/office/drawing/2014/main" id="{6A8EDD72-D872-E6E1-C747-38E08790540F}"/>
              </a:ext>
            </a:extLst>
          </p:cNvPr>
          <p:cNvPicPr>
            <a:picLocks noChangeAspect="1"/>
          </p:cNvPicPr>
          <p:nvPr/>
        </p:nvPicPr>
        <p:blipFill>
          <a:blip r:embed="rId15"/>
          <a:stretch>
            <a:fillRect/>
          </a:stretch>
        </p:blipFill>
        <p:spPr>
          <a:xfrm>
            <a:off x="18965203" y="4680197"/>
            <a:ext cx="4097518" cy="2926800"/>
          </a:xfrm>
          <a:prstGeom prst="rect">
            <a:avLst/>
          </a:prstGeom>
        </p:spPr>
      </p:pic>
      <p:pic>
        <p:nvPicPr>
          <p:cNvPr id="5" name="Picture 4">
            <a:extLst>
              <a:ext uri="{FF2B5EF4-FFF2-40B4-BE49-F238E27FC236}">
                <a16:creationId xmlns:a16="http://schemas.microsoft.com/office/drawing/2014/main" id="{A36F4C66-6AC3-86EB-AB10-ED46F9CA5E38}"/>
              </a:ext>
            </a:extLst>
          </p:cNvPr>
          <p:cNvPicPr>
            <a:picLocks noChangeAspect="1"/>
          </p:cNvPicPr>
          <p:nvPr/>
        </p:nvPicPr>
        <p:blipFill>
          <a:blip r:embed="rId16"/>
          <a:stretch>
            <a:fillRect/>
          </a:stretch>
        </p:blipFill>
        <p:spPr>
          <a:xfrm>
            <a:off x="18965201" y="4680197"/>
            <a:ext cx="4097520" cy="2926800"/>
          </a:xfrm>
          <a:prstGeom prst="rect">
            <a:avLst/>
          </a:prstGeom>
        </p:spPr>
      </p:pic>
      <p:pic>
        <p:nvPicPr>
          <p:cNvPr id="7" name="Picture 6">
            <a:extLst>
              <a:ext uri="{FF2B5EF4-FFF2-40B4-BE49-F238E27FC236}">
                <a16:creationId xmlns:a16="http://schemas.microsoft.com/office/drawing/2014/main" id="{C635C997-7329-73E3-47C3-081EF3AEA5AD}"/>
              </a:ext>
            </a:extLst>
          </p:cNvPr>
          <p:cNvPicPr>
            <a:picLocks noChangeAspect="1"/>
          </p:cNvPicPr>
          <p:nvPr/>
        </p:nvPicPr>
        <p:blipFill>
          <a:blip r:embed="rId17"/>
          <a:stretch>
            <a:fillRect/>
          </a:stretch>
        </p:blipFill>
        <p:spPr>
          <a:xfrm>
            <a:off x="6097214" y="4680197"/>
            <a:ext cx="4097520" cy="2926800"/>
          </a:xfrm>
          <a:prstGeom prst="rect">
            <a:avLst/>
          </a:prstGeom>
        </p:spPr>
      </p:pic>
      <p:pic>
        <p:nvPicPr>
          <p:cNvPr id="8" name="Picture 7">
            <a:extLst>
              <a:ext uri="{FF2B5EF4-FFF2-40B4-BE49-F238E27FC236}">
                <a16:creationId xmlns:a16="http://schemas.microsoft.com/office/drawing/2014/main" id="{3F0E4194-A92B-A652-4346-DD52AC80E4CF}"/>
              </a:ext>
            </a:extLst>
          </p:cNvPr>
          <p:cNvPicPr>
            <a:picLocks noChangeAspect="1"/>
          </p:cNvPicPr>
          <p:nvPr/>
        </p:nvPicPr>
        <p:blipFill>
          <a:blip r:embed="rId18">
            <a:alphaModFix amt="50000"/>
            <a:duotone>
              <a:prstClr val="black"/>
              <a:schemeClr val="accent5">
                <a:tint val="45000"/>
                <a:satMod val="400000"/>
              </a:schemeClr>
            </a:duotone>
          </a:blip>
          <a:stretch>
            <a:fillRect/>
          </a:stretch>
        </p:blipFill>
        <p:spPr>
          <a:xfrm>
            <a:off x="6097214" y="4680197"/>
            <a:ext cx="4097520" cy="2926800"/>
          </a:xfrm>
          <a:prstGeom prst="rect">
            <a:avLst/>
          </a:prstGeom>
        </p:spPr>
      </p:pic>
      <p:pic>
        <p:nvPicPr>
          <p:cNvPr id="11" name="Picture 10">
            <a:extLst>
              <a:ext uri="{FF2B5EF4-FFF2-40B4-BE49-F238E27FC236}">
                <a16:creationId xmlns:a16="http://schemas.microsoft.com/office/drawing/2014/main" id="{1BD5500F-758E-9705-1BE3-6CEA944C5AFB}"/>
              </a:ext>
            </a:extLst>
          </p:cNvPr>
          <p:cNvPicPr>
            <a:picLocks noChangeAspect="1"/>
          </p:cNvPicPr>
          <p:nvPr/>
        </p:nvPicPr>
        <p:blipFill>
          <a:blip r:embed="rId17"/>
          <a:stretch>
            <a:fillRect/>
          </a:stretch>
        </p:blipFill>
        <p:spPr>
          <a:xfrm>
            <a:off x="1807885" y="4686603"/>
            <a:ext cx="4097520" cy="2926800"/>
          </a:xfrm>
          <a:prstGeom prst="rect">
            <a:avLst/>
          </a:prstGeom>
        </p:spPr>
      </p:pic>
      <p:pic>
        <p:nvPicPr>
          <p:cNvPr id="14" name="Picture 13">
            <a:extLst>
              <a:ext uri="{FF2B5EF4-FFF2-40B4-BE49-F238E27FC236}">
                <a16:creationId xmlns:a16="http://schemas.microsoft.com/office/drawing/2014/main" id="{A8C72B0B-EB2D-4C2A-78B0-041B74C15EDF}"/>
              </a:ext>
            </a:extLst>
          </p:cNvPr>
          <p:cNvPicPr>
            <a:picLocks noChangeAspect="1"/>
          </p:cNvPicPr>
          <p:nvPr/>
        </p:nvPicPr>
        <p:blipFill>
          <a:blip r:embed="rId19"/>
          <a:stretch>
            <a:fillRect/>
          </a:stretch>
        </p:blipFill>
        <p:spPr>
          <a:xfrm>
            <a:off x="10386545" y="4686603"/>
            <a:ext cx="4097518" cy="2926800"/>
          </a:xfrm>
          <a:prstGeom prst="rect">
            <a:avLst/>
          </a:prstGeom>
        </p:spPr>
      </p:pic>
      <p:pic>
        <p:nvPicPr>
          <p:cNvPr id="15" name="Picture 14">
            <a:extLst>
              <a:ext uri="{FF2B5EF4-FFF2-40B4-BE49-F238E27FC236}">
                <a16:creationId xmlns:a16="http://schemas.microsoft.com/office/drawing/2014/main" id="{FC770B00-8D20-046B-1EA7-A054454F1453}"/>
              </a:ext>
            </a:extLst>
          </p:cNvPr>
          <p:cNvPicPr>
            <a:picLocks noChangeAspect="1"/>
          </p:cNvPicPr>
          <p:nvPr/>
        </p:nvPicPr>
        <p:blipFill>
          <a:blip r:embed="rId20"/>
          <a:stretch>
            <a:fillRect/>
          </a:stretch>
        </p:blipFill>
        <p:spPr>
          <a:xfrm>
            <a:off x="14675874" y="4686603"/>
            <a:ext cx="4097518" cy="2926800"/>
          </a:xfrm>
          <a:prstGeom prst="rect">
            <a:avLst/>
          </a:prstGeom>
        </p:spPr>
      </p:pic>
    </p:spTree>
    <p:extLst>
      <p:ext uri="{BB962C8B-B14F-4D97-AF65-F5344CB8AC3E}">
        <p14:creationId xmlns:p14="http://schemas.microsoft.com/office/powerpoint/2010/main" val="644912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173067B4-ADAB-0A3D-2899-6D71DAB07697}"/>
              </a:ext>
            </a:extLst>
          </p:cNvPr>
          <p:cNvSpPr txBox="1"/>
          <p:nvPr/>
        </p:nvSpPr>
        <p:spPr>
          <a:xfrm>
            <a:off x="0" y="946607"/>
            <a:ext cx="24793575" cy="1107996"/>
          </a:xfrm>
          <a:prstGeom prst="rect">
            <a:avLst/>
          </a:prstGeom>
          <a:noFill/>
        </p:spPr>
        <p:txBody>
          <a:bodyPr wrap="square" rtlCol="0">
            <a:spAutoFit/>
          </a:bodyPr>
          <a:lstStyle/>
          <a:p>
            <a:pPr algn="ctr"/>
            <a:r>
              <a:rPr lang="en-US" altLang="zh-CN" sz="6600" i="1" dirty="0">
                <a:latin typeface="+mj-lt"/>
                <a:cs typeface="Calibri" panose="020F0502020204030204" pitchFamily="34" charset="0"/>
              </a:rPr>
              <a:t>Application</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on</a:t>
            </a:r>
            <a:r>
              <a:rPr lang="zh-CN" altLang="en-US" sz="6600" i="1" dirty="0">
                <a:latin typeface="+mj-lt"/>
                <a:cs typeface="Calibri" panose="020F0502020204030204" pitchFamily="34" charset="0"/>
              </a:rPr>
              <a:t> </a:t>
            </a:r>
            <a:r>
              <a:rPr lang="en-US" altLang="zh-CN" sz="6600" i="1" dirty="0">
                <a:solidFill>
                  <a:srgbClr val="FFC000"/>
                </a:solidFill>
                <a:latin typeface="+mj-lt"/>
                <a:cs typeface="Calibri" panose="020F0502020204030204" pitchFamily="34" charset="0"/>
              </a:rPr>
              <a:t>Natural</a:t>
            </a:r>
            <a:r>
              <a:rPr lang="zh-CN" altLang="en-US" sz="6600" i="1" dirty="0">
                <a:solidFill>
                  <a:srgbClr val="FFC000"/>
                </a:solidFill>
                <a:latin typeface="+mj-lt"/>
                <a:cs typeface="Calibri" panose="020F0502020204030204" pitchFamily="34" charset="0"/>
              </a:rPr>
              <a:t> </a:t>
            </a:r>
            <a:r>
              <a:rPr lang="en-US" altLang="zh-CN" sz="6600" i="1" dirty="0">
                <a:solidFill>
                  <a:srgbClr val="FFC000"/>
                </a:solidFill>
                <a:latin typeface="+mj-lt"/>
                <a:cs typeface="Calibri" panose="020F0502020204030204" pitchFamily="34" charset="0"/>
              </a:rPr>
              <a:t>Image</a:t>
            </a:r>
            <a:r>
              <a:rPr lang="zh-CN" altLang="en-US" sz="6600" i="1" dirty="0">
                <a:solidFill>
                  <a:srgbClr val="FFC000"/>
                </a:solidFill>
                <a:latin typeface="+mj-lt"/>
                <a:cs typeface="Calibri" panose="020F0502020204030204" pitchFamily="34" charset="0"/>
              </a:rPr>
              <a:t> </a:t>
            </a:r>
            <a:r>
              <a:rPr lang="en-US" altLang="zh-CN" sz="6600" i="1" dirty="0">
                <a:solidFill>
                  <a:srgbClr val="FFC000"/>
                </a:solidFill>
                <a:latin typeface="+mj-lt"/>
                <a:cs typeface="Calibri" panose="020F0502020204030204" pitchFamily="34" charset="0"/>
              </a:rPr>
              <a:t>Scene</a:t>
            </a:r>
            <a:endParaRPr kumimoji="1" lang="en-US" altLang="zh-CN" sz="6600" i="1" dirty="0">
              <a:solidFill>
                <a:srgbClr val="FFC000"/>
              </a:solidFill>
              <a:latin typeface="+mj-lt"/>
              <a:cs typeface="Calibri" panose="020F0502020204030204" pitchFamily="34" charset="0"/>
            </a:endParaRPr>
          </a:p>
        </p:txBody>
      </p:sp>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185712" y="2202109"/>
              <a:ext cx="2268000" cy="431107"/>
            </a:xfrm>
            <a:prstGeom prst="rect">
              <a:avLst/>
            </a:prstGeom>
            <a:grpFill/>
          </p:spPr>
        </p:pic>
      </p:grpSp>
      <p:sp>
        <p:nvSpPr>
          <p:cNvPr id="62" name="文本框 12">
            <a:extLst>
              <a:ext uri="{FF2B5EF4-FFF2-40B4-BE49-F238E27FC236}">
                <a16:creationId xmlns:a16="http://schemas.microsoft.com/office/drawing/2014/main" id="{DF7A98C1-30B1-D75F-D347-ECD6A0336E8D}"/>
              </a:ext>
            </a:extLst>
          </p:cNvPr>
          <p:cNvSpPr txBox="1"/>
          <p:nvPr/>
        </p:nvSpPr>
        <p:spPr>
          <a:xfrm>
            <a:off x="975829" y="5798570"/>
            <a:ext cx="696024" cy="593111"/>
          </a:xfrm>
          <a:prstGeom prst="rect">
            <a:avLst/>
          </a:prstGeom>
          <a:noFill/>
        </p:spPr>
        <p:txBody>
          <a:bodyPr wrap="none" rtlCol="0">
            <a:spAutoFit/>
          </a:bodyPr>
          <a:lstStyle/>
          <a:p>
            <a:pPr algn="ctr"/>
            <a:r>
              <a:rPr kumimoji="1" lang="en-US" altLang="zh-CN" sz="3254" dirty="0">
                <a:latin typeface="Arial" panose="020B0604020202020204" pitchFamily="34" charset="0"/>
                <a:cs typeface="Arial" panose="020B0604020202020204" pitchFamily="34" charset="0"/>
              </a:rPr>
              <a:t>(a)</a:t>
            </a:r>
            <a:endParaRPr kumimoji="1" lang="zh-CN" altLang="en-US" sz="3254" dirty="0">
              <a:latin typeface="Arial" panose="020B0604020202020204" pitchFamily="34" charset="0"/>
              <a:cs typeface="Arial" panose="020B0604020202020204" pitchFamily="34" charset="0"/>
            </a:endParaRPr>
          </a:p>
        </p:txBody>
      </p:sp>
      <p:sp>
        <p:nvSpPr>
          <p:cNvPr id="69" name="文本框 22">
            <a:extLst>
              <a:ext uri="{FF2B5EF4-FFF2-40B4-BE49-F238E27FC236}">
                <a16:creationId xmlns:a16="http://schemas.microsoft.com/office/drawing/2014/main" id="{24A6DEAC-1F9E-2F2F-BBBC-B9F5273BABF2}"/>
              </a:ext>
            </a:extLst>
          </p:cNvPr>
          <p:cNvSpPr txBox="1"/>
          <p:nvPr/>
        </p:nvSpPr>
        <p:spPr>
          <a:xfrm>
            <a:off x="975829" y="8909712"/>
            <a:ext cx="696024" cy="593111"/>
          </a:xfrm>
          <a:prstGeom prst="rect">
            <a:avLst/>
          </a:prstGeom>
          <a:noFill/>
        </p:spPr>
        <p:txBody>
          <a:bodyPr wrap="none" rtlCol="0">
            <a:spAutoFit/>
          </a:bodyPr>
          <a:lstStyle/>
          <a:p>
            <a:pPr algn="ctr"/>
            <a:r>
              <a:rPr kumimoji="1" lang="en-US" altLang="zh-CN" sz="3254" dirty="0">
                <a:latin typeface="Arial" panose="020B0604020202020204" pitchFamily="34" charset="0"/>
                <a:cs typeface="Arial" panose="020B0604020202020204" pitchFamily="34" charset="0"/>
              </a:rPr>
              <a:t>(b)</a:t>
            </a:r>
            <a:endParaRPr kumimoji="1" lang="zh-CN" altLang="en-US" sz="3254" dirty="0">
              <a:latin typeface="Arial" panose="020B0604020202020204" pitchFamily="34" charset="0"/>
              <a:cs typeface="Arial" panose="020B0604020202020204" pitchFamily="34" charset="0"/>
            </a:endParaRPr>
          </a:p>
        </p:txBody>
      </p:sp>
      <p:sp>
        <p:nvSpPr>
          <p:cNvPr id="70" name="文本框 23">
            <a:extLst>
              <a:ext uri="{FF2B5EF4-FFF2-40B4-BE49-F238E27FC236}">
                <a16:creationId xmlns:a16="http://schemas.microsoft.com/office/drawing/2014/main" id="{E542DF99-06D5-B71F-0184-6E37E39F33D9}"/>
              </a:ext>
            </a:extLst>
          </p:cNvPr>
          <p:cNvSpPr txBox="1"/>
          <p:nvPr/>
        </p:nvSpPr>
        <p:spPr>
          <a:xfrm>
            <a:off x="2708430" y="10867672"/>
            <a:ext cx="2294218"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RGB Image</a:t>
            </a:r>
            <a:endParaRPr kumimoji="1" lang="zh-CN" altLang="en-US" sz="3152" dirty="0">
              <a:latin typeface="Arial" panose="020B0604020202020204" pitchFamily="34" charset="0"/>
              <a:cs typeface="Arial" panose="020B0604020202020204" pitchFamily="34" charset="0"/>
            </a:endParaRPr>
          </a:p>
        </p:txBody>
      </p:sp>
      <p:sp>
        <p:nvSpPr>
          <p:cNvPr id="71" name="文本框 24">
            <a:extLst>
              <a:ext uri="{FF2B5EF4-FFF2-40B4-BE49-F238E27FC236}">
                <a16:creationId xmlns:a16="http://schemas.microsoft.com/office/drawing/2014/main" id="{C29FD6BD-89DA-DFD6-828C-345A689DD3B1}"/>
              </a:ext>
            </a:extLst>
          </p:cNvPr>
          <p:cNvSpPr txBox="1"/>
          <p:nvPr/>
        </p:nvSpPr>
        <p:spPr>
          <a:xfrm>
            <a:off x="6863043" y="10867672"/>
            <a:ext cx="2563651"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Ground</a:t>
            </a:r>
            <a:r>
              <a:rPr kumimoji="1" lang="zh-CN" altLang="en-US" sz="3152" dirty="0">
                <a:latin typeface="Arial" panose="020B0604020202020204" pitchFamily="34" charset="0"/>
                <a:cs typeface="Arial" panose="020B0604020202020204" pitchFamily="34" charset="0"/>
              </a:rPr>
              <a:t> </a:t>
            </a:r>
            <a:r>
              <a:rPr kumimoji="1" lang="en-US" altLang="zh-CN" sz="3152" dirty="0">
                <a:latin typeface="Arial" panose="020B0604020202020204" pitchFamily="34" charset="0"/>
                <a:cs typeface="Arial" panose="020B0604020202020204" pitchFamily="34" charset="0"/>
              </a:rPr>
              <a:t>Truth</a:t>
            </a:r>
            <a:endParaRPr kumimoji="1" lang="zh-CN" altLang="en-US" sz="3152" dirty="0">
              <a:latin typeface="Arial" panose="020B0604020202020204" pitchFamily="34" charset="0"/>
              <a:cs typeface="Arial" panose="020B0604020202020204" pitchFamily="34" charset="0"/>
            </a:endParaRPr>
          </a:p>
        </p:txBody>
      </p:sp>
      <p:sp>
        <p:nvSpPr>
          <p:cNvPr id="72" name="文本框 25">
            <a:extLst>
              <a:ext uri="{FF2B5EF4-FFF2-40B4-BE49-F238E27FC236}">
                <a16:creationId xmlns:a16="http://schemas.microsoft.com/office/drawing/2014/main" id="{31681CB7-CF5A-A91E-F5E8-7FC2B0883A27}"/>
              </a:ext>
            </a:extLst>
          </p:cNvPr>
          <p:cNvSpPr txBox="1"/>
          <p:nvPr/>
        </p:nvSpPr>
        <p:spPr>
          <a:xfrm>
            <a:off x="11828903"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1</a:t>
            </a:r>
            <a:endParaRPr kumimoji="1" lang="zh-CN" altLang="en-US" sz="3152" baseline="30000" dirty="0">
              <a:latin typeface="Arial" panose="020B0604020202020204" pitchFamily="34" charset="0"/>
              <a:cs typeface="Arial" panose="020B0604020202020204" pitchFamily="34" charset="0"/>
            </a:endParaRPr>
          </a:p>
        </p:txBody>
      </p:sp>
      <p:sp>
        <p:nvSpPr>
          <p:cNvPr id="73" name="文本框 26">
            <a:extLst>
              <a:ext uri="{FF2B5EF4-FFF2-40B4-BE49-F238E27FC236}">
                <a16:creationId xmlns:a16="http://schemas.microsoft.com/office/drawing/2014/main" id="{E23CAB16-6854-CB07-54E5-80B326BA6337}"/>
              </a:ext>
            </a:extLst>
          </p:cNvPr>
          <p:cNvSpPr txBox="1"/>
          <p:nvPr/>
        </p:nvSpPr>
        <p:spPr>
          <a:xfrm>
            <a:off x="16118228"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2</a:t>
            </a:r>
            <a:endParaRPr kumimoji="1" lang="zh-CN" altLang="en-US" sz="3152" baseline="30000" dirty="0">
              <a:latin typeface="Arial" panose="020B0604020202020204" pitchFamily="34" charset="0"/>
              <a:cs typeface="Arial" panose="020B0604020202020204" pitchFamily="34" charset="0"/>
            </a:endParaRPr>
          </a:p>
        </p:txBody>
      </p:sp>
      <p:sp>
        <p:nvSpPr>
          <p:cNvPr id="74" name="文本框 27">
            <a:extLst>
              <a:ext uri="{FF2B5EF4-FFF2-40B4-BE49-F238E27FC236}">
                <a16:creationId xmlns:a16="http://schemas.microsoft.com/office/drawing/2014/main" id="{7D7B8BD8-C305-850B-C4FD-14627ADB296F}"/>
              </a:ext>
            </a:extLst>
          </p:cNvPr>
          <p:cNvSpPr txBox="1"/>
          <p:nvPr/>
        </p:nvSpPr>
        <p:spPr>
          <a:xfrm>
            <a:off x="20407560"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3</a:t>
            </a:r>
            <a:endParaRPr kumimoji="1" lang="zh-CN" altLang="en-US" sz="3152" baseline="30000" dirty="0">
              <a:latin typeface="Arial" panose="020B0604020202020204" pitchFamily="34" charset="0"/>
              <a:cs typeface="Arial" panose="020B0604020202020204" pitchFamily="34" charset="0"/>
            </a:endParaRPr>
          </a:p>
        </p:txBody>
      </p:sp>
      <p:sp>
        <p:nvSpPr>
          <p:cNvPr id="2" name="Rounded Rectangle 1">
            <a:extLst>
              <a:ext uri="{FF2B5EF4-FFF2-40B4-BE49-F238E27FC236}">
                <a16:creationId xmlns:a16="http://schemas.microsoft.com/office/drawing/2014/main" id="{F8959391-8BAD-4DF4-0FAB-EE30BC8B67B0}"/>
              </a:ext>
            </a:extLst>
          </p:cNvPr>
          <p:cNvSpPr/>
          <p:nvPr/>
        </p:nvSpPr>
        <p:spPr>
          <a:xfrm>
            <a:off x="8664699" y="3110035"/>
            <a:ext cx="7532444"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u="sng" dirty="0">
                <a:solidFill>
                  <a:schemeClr val="tx1"/>
                </a:solidFill>
                <a:latin typeface="+mj-lt"/>
                <a:cs typeface="Calibri" panose="020F0502020204030204" pitchFamily="34" charset="0"/>
              </a:rPr>
              <a:t>Camouflaged</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Object</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Segmentation</a:t>
            </a:r>
            <a:endParaRPr lang="en-US" sz="4000" i="1" u="sng" dirty="0">
              <a:solidFill>
                <a:schemeClr val="tx1"/>
              </a:solidFill>
              <a:latin typeface="+mj-lt"/>
              <a:cs typeface="Calibri" panose="020F0502020204030204" pitchFamily="34" charset="0"/>
            </a:endParaRPr>
          </a:p>
        </p:txBody>
      </p:sp>
      <p:sp>
        <p:nvSpPr>
          <p:cNvPr id="3" name="文本框 25">
            <a:extLst>
              <a:ext uri="{FF2B5EF4-FFF2-40B4-BE49-F238E27FC236}">
                <a16:creationId xmlns:a16="http://schemas.microsoft.com/office/drawing/2014/main" id="{C6C18617-A810-AE43-1A2F-05323588DBC6}"/>
              </a:ext>
            </a:extLst>
          </p:cNvPr>
          <p:cNvSpPr txBox="1"/>
          <p:nvPr/>
        </p:nvSpPr>
        <p:spPr>
          <a:xfrm>
            <a:off x="0" y="13617779"/>
            <a:ext cx="13754585" cy="577402"/>
          </a:xfrm>
          <a:prstGeom prst="rect">
            <a:avLst/>
          </a:prstGeom>
          <a:noFill/>
        </p:spPr>
        <p:txBody>
          <a:bodyPr wrap="square" rtlCol="0">
            <a:spAutoFit/>
          </a:bodyPr>
          <a:lstStyle/>
          <a:p>
            <a:pPr algn="ctr"/>
            <a:r>
              <a:rPr kumimoji="1" lang="en-US" altLang="zh-CN" sz="3152" dirty="0">
                <a:latin typeface="Arial" panose="020B0604020202020204" pitchFamily="34" charset="0"/>
                <a:cs typeface="Arial" panose="020B0604020202020204" pitchFamily="34" charset="0"/>
              </a:rPr>
              <a:t>Note: SAM</a:t>
            </a:r>
            <a:r>
              <a:rPr kumimoji="1" lang="en-US" altLang="zh-CN" sz="3152" baseline="30000" dirty="0">
                <a:latin typeface="Arial" panose="020B0604020202020204" pitchFamily="34" charset="0"/>
                <a:cs typeface="Arial" panose="020B0604020202020204" pitchFamily="34" charset="0"/>
              </a:rPr>
              <a:t>1/2/3</a:t>
            </a:r>
            <a:r>
              <a:rPr kumimoji="1" lang="zh-CN" altLang="en-US" sz="3152" baseline="30000" dirty="0">
                <a:latin typeface="Arial" panose="020B0604020202020204" pitchFamily="34" charset="0"/>
                <a:cs typeface="Arial" panose="020B0604020202020204" pitchFamily="34" charset="0"/>
              </a:rPr>
              <a:t> </a:t>
            </a:r>
            <a:r>
              <a:rPr kumimoji="1" lang="en-US" altLang="zh-CN" sz="3152" dirty="0">
                <a:latin typeface="Arial" panose="020B0604020202020204" pitchFamily="34" charset="0"/>
                <a:cs typeface="Arial" panose="020B0604020202020204" pitchFamily="34" charset="0"/>
              </a:rPr>
              <a:t>mean using Click, Box, and Everything modes respectively</a:t>
            </a:r>
            <a:endParaRPr kumimoji="1" lang="zh-CN" altLang="en-US" sz="3152" baseline="30000" dirty="0">
              <a:latin typeface="Arial" panose="020B0604020202020204" pitchFamily="34" charset="0"/>
              <a:cs typeface="Arial" panose="020B0604020202020204" pitchFamily="34" charset="0"/>
            </a:endParaRPr>
          </a:p>
        </p:txBody>
      </p:sp>
      <p:pic>
        <p:nvPicPr>
          <p:cNvPr id="21" name="图片 10">
            <a:extLst>
              <a:ext uri="{FF2B5EF4-FFF2-40B4-BE49-F238E27FC236}">
                <a16:creationId xmlns:a16="http://schemas.microsoft.com/office/drawing/2014/main" id="{9405D25C-4D5C-0B93-6DA2-E7E0D1C31262}"/>
              </a:ext>
            </a:extLst>
          </p:cNvPr>
          <p:cNvPicPr>
            <a:picLocks/>
          </p:cNvPicPr>
          <p:nvPr/>
        </p:nvPicPr>
        <p:blipFill>
          <a:blip r:embed="rId5"/>
          <a:stretch>
            <a:fillRect/>
          </a:stretch>
        </p:blipFill>
        <p:spPr>
          <a:xfrm>
            <a:off x="10384340" y="4664255"/>
            <a:ext cx="4099723" cy="2928375"/>
          </a:xfrm>
          <a:prstGeom prst="rect">
            <a:avLst/>
          </a:prstGeom>
        </p:spPr>
      </p:pic>
      <p:pic>
        <p:nvPicPr>
          <p:cNvPr id="22" name="图片 16">
            <a:extLst>
              <a:ext uri="{FF2B5EF4-FFF2-40B4-BE49-F238E27FC236}">
                <a16:creationId xmlns:a16="http://schemas.microsoft.com/office/drawing/2014/main" id="{DA3F39BA-BBF6-696E-64B8-C71B4045C81D}"/>
              </a:ext>
            </a:extLst>
          </p:cNvPr>
          <p:cNvPicPr>
            <a:picLocks/>
          </p:cNvPicPr>
          <p:nvPr/>
        </p:nvPicPr>
        <p:blipFill>
          <a:blip r:embed="rId6"/>
          <a:stretch>
            <a:fillRect/>
          </a:stretch>
        </p:blipFill>
        <p:spPr>
          <a:xfrm>
            <a:off x="1805682" y="4664255"/>
            <a:ext cx="4099723" cy="2928375"/>
          </a:xfrm>
          <a:prstGeom prst="rect">
            <a:avLst/>
          </a:prstGeom>
        </p:spPr>
      </p:pic>
      <p:pic>
        <p:nvPicPr>
          <p:cNvPr id="24" name="图片 32">
            <a:extLst>
              <a:ext uri="{FF2B5EF4-FFF2-40B4-BE49-F238E27FC236}">
                <a16:creationId xmlns:a16="http://schemas.microsoft.com/office/drawing/2014/main" id="{758C5337-CC05-4400-B063-043E148FD94B}"/>
              </a:ext>
            </a:extLst>
          </p:cNvPr>
          <p:cNvPicPr>
            <a:picLocks/>
          </p:cNvPicPr>
          <p:nvPr/>
        </p:nvPicPr>
        <p:blipFill>
          <a:blip r:embed="rId7"/>
          <a:stretch>
            <a:fillRect/>
          </a:stretch>
        </p:blipFill>
        <p:spPr>
          <a:xfrm>
            <a:off x="14673667" y="4664255"/>
            <a:ext cx="4099723" cy="2928375"/>
          </a:xfrm>
          <a:prstGeom prst="rect">
            <a:avLst/>
          </a:prstGeom>
        </p:spPr>
      </p:pic>
      <p:pic>
        <p:nvPicPr>
          <p:cNvPr id="25" name="图片 33">
            <a:extLst>
              <a:ext uri="{FF2B5EF4-FFF2-40B4-BE49-F238E27FC236}">
                <a16:creationId xmlns:a16="http://schemas.microsoft.com/office/drawing/2014/main" id="{6E34F8B9-83CE-0F53-CA71-C4810AC41C72}"/>
              </a:ext>
            </a:extLst>
          </p:cNvPr>
          <p:cNvPicPr>
            <a:picLocks/>
          </p:cNvPicPr>
          <p:nvPr/>
        </p:nvPicPr>
        <p:blipFill>
          <a:blip r:embed="rId8"/>
          <a:stretch>
            <a:fillRect/>
          </a:stretch>
        </p:blipFill>
        <p:spPr>
          <a:xfrm>
            <a:off x="18962994" y="4664255"/>
            <a:ext cx="4099723" cy="2928375"/>
          </a:xfrm>
          <a:prstGeom prst="rect">
            <a:avLst/>
          </a:prstGeom>
        </p:spPr>
      </p:pic>
      <p:pic>
        <p:nvPicPr>
          <p:cNvPr id="26" name="图片 35">
            <a:extLst>
              <a:ext uri="{FF2B5EF4-FFF2-40B4-BE49-F238E27FC236}">
                <a16:creationId xmlns:a16="http://schemas.microsoft.com/office/drawing/2014/main" id="{97D8F7B0-5619-4604-1E7D-D2B35FDD9CCB}"/>
              </a:ext>
            </a:extLst>
          </p:cNvPr>
          <p:cNvPicPr>
            <a:picLocks/>
          </p:cNvPicPr>
          <p:nvPr/>
        </p:nvPicPr>
        <p:blipFill>
          <a:blip r:embed="rId9"/>
          <a:stretch>
            <a:fillRect/>
          </a:stretch>
        </p:blipFill>
        <p:spPr>
          <a:xfrm>
            <a:off x="10384336" y="7775397"/>
            <a:ext cx="4099723" cy="2928375"/>
          </a:xfrm>
          <a:prstGeom prst="rect">
            <a:avLst/>
          </a:prstGeom>
        </p:spPr>
      </p:pic>
      <p:pic>
        <p:nvPicPr>
          <p:cNvPr id="28" name="图片 42">
            <a:extLst>
              <a:ext uri="{FF2B5EF4-FFF2-40B4-BE49-F238E27FC236}">
                <a16:creationId xmlns:a16="http://schemas.microsoft.com/office/drawing/2014/main" id="{B4793DF1-9CEF-656A-0179-1027F9D25EFE}"/>
              </a:ext>
            </a:extLst>
          </p:cNvPr>
          <p:cNvPicPr>
            <a:picLocks/>
          </p:cNvPicPr>
          <p:nvPr/>
        </p:nvPicPr>
        <p:blipFill>
          <a:blip r:embed="rId10"/>
          <a:stretch>
            <a:fillRect/>
          </a:stretch>
        </p:blipFill>
        <p:spPr>
          <a:xfrm>
            <a:off x="18962994" y="7775397"/>
            <a:ext cx="4099723" cy="2928375"/>
          </a:xfrm>
          <a:prstGeom prst="rect">
            <a:avLst/>
          </a:prstGeom>
        </p:spPr>
      </p:pic>
      <p:pic>
        <p:nvPicPr>
          <p:cNvPr id="29" name="图片 43">
            <a:extLst>
              <a:ext uri="{FF2B5EF4-FFF2-40B4-BE49-F238E27FC236}">
                <a16:creationId xmlns:a16="http://schemas.microsoft.com/office/drawing/2014/main" id="{4148918E-CBB5-5182-ABB2-86AFB0EDECB1}"/>
              </a:ext>
            </a:extLst>
          </p:cNvPr>
          <p:cNvPicPr>
            <a:picLocks/>
          </p:cNvPicPr>
          <p:nvPr/>
        </p:nvPicPr>
        <p:blipFill>
          <a:blip r:embed="rId11"/>
          <a:stretch>
            <a:fillRect/>
          </a:stretch>
        </p:blipFill>
        <p:spPr>
          <a:xfrm>
            <a:off x="14673663" y="7775397"/>
            <a:ext cx="4099723" cy="2928375"/>
          </a:xfrm>
          <a:prstGeom prst="rect">
            <a:avLst/>
          </a:prstGeom>
        </p:spPr>
      </p:pic>
      <p:pic>
        <p:nvPicPr>
          <p:cNvPr id="30" name="图片 44">
            <a:extLst>
              <a:ext uri="{FF2B5EF4-FFF2-40B4-BE49-F238E27FC236}">
                <a16:creationId xmlns:a16="http://schemas.microsoft.com/office/drawing/2014/main" id="{68309003-763A-981C-0E5B-E4AF384BE6F9}"/>
              </a:ext>
            </a:extLst>
          </p:cNvPr>
          <p:cNvPicPr>
            <a:picLocks/>
          </p:cNvPicPr>
          <p:nvPr/>
        </p:nvPicPr>
        <p:blipFill>
          <a:blip r:embed="rId12"/>
          <a:stretch>
            <a:fillRect/>
          </a:stretch>
        </p:blipFill>
        <p:spPr>
          <a:xfrm>
            <a:off x="1805682" y="7775397"/>
            <a:ext cx="4099723" cy="2928375"/>
          </a:xfrm>
          <a:prstGeom prst="rect">
            <a:avLst/>
          </a:prstGeom>
        </p:spPr>
      </p:pic>
      <p:pic>
        <p:nvPicPr>
          <p:cNvPr id="35" name="图片 45">
            <a:extLst>
              <a:ext uri="{FF2B5EF4-FFF2-40B4-BE49-F238E27FC236}">
                <a16:creationId xmlns:a16="http://schemas.microsoft.com/office/drawing/2014/main" id="{673A5202-61C6-A9E9-C065-90EBD0DC6ED9}"/>
              </a:ext>
            </a:extLst>
          </p:cNvPr>
          <p:cNvPicPr>
            <a:picLocks/>
          </p:cNvPicPr>
          <p:nvPr/>
        </p:nvPicPr>
        <p:blipFill>
          <a:blip r:embed="rId12"/>
          <a:stretch>
            <a:fillRect/>
          </a:stretch>
        </p:blipFill>
        <p:spPr>
          <a:xfrm>
            <a:off x="6095009" y="7775397"/>
            <a:ext cx="4099723" cy="2928375"/>
          </a:xfrm>
          <a:prstGeom prst="rect">
            <a:avLst/>
          </a:prstGeom>
        </p:spPr>
      </p:pic>
      <p:pic>
        <p:nvPicPr>
          <p:cNvPr id="36" name="图片 34">
            <a:extLst>
              <a:ext uri="{FF2B5EF4-FFF2-40B4-BE49-F238E27FC236}">
                <a16:creationId xmlns:a16="http://schemas.microsoft.com/office/drawing/2014/main" id="{C6E943E8-AE42-B89A-23B4-60483B5D51C1}"/>
              </a:ext>
            </a:extLst>
          </p:cNvPr>
          <p:cNvPicPr>
            <a:picLocks/>
          </p:cNvPicPr>
          <p:nvPr/>
        </p:nvPicPr>
        <p:blipFill>
          <a:blip r:embed="rId6"/>
          <a:stretch>
            <a:fillRect/>
          </a:stretch>
        </p:blipFill>
        <p:spPr>
          <a:xfrm>
            <a:off x="6095011" y="4664255"/>
            <a:ext cx="4099723" cy="2928375"/>
          </a:xfrm>
          <a:prstGeom prst="rect">
            <a:avLst/>
          </a:prstGeom>
        </p:spPr>
      </p:pic>
      <p:pic>
        <p:nvPicPr>
          <p:cNvPr id="37" name="图片 31">
            <a:extLst>
              <a:ext uri="{FF2B5EF4-FFF2-40B4-BE49-F238E27FC236}">
                <a16:creationId xmlns:a16="http://schemas.microsoft.com/office/drawing/2014/main" id="{81BC6956-0CA4-D38F-D22D-37411C260130}"/>
              </a:ext>
            </a:extLst>
          </p:cNvPr>
          <p:cNvPicPr>
            <a:picLocks/>
          </p:cNvPicPr>
          <p:nvPr/>
        </p:nvPicPr>
        <p:blipFill>
          <a:blip r:embed="rId13">
            <a:alphaModFix amt="50000"/>
            <a:duotone>
              <a:prstClr val="black"/>
              <a:schemeClr val="accent5">
                <a:tint val="45000"/>
                <a:satMod val="400000"/>
              </a:schemeClr>
            </a:duotone>
            <a:extLst>
              <a:ext uri="{BEBA8EAE-BF5A-486C-A8C5-ECC9F3942E4B}">
                <a14:imgProps xmlns:a14="http://schemas.microsoft.com/office/drawing/2010/main">
                  <a14:imgLayer r:embed="rId14">
                    <a14:imgEffect>
                      <a14:saturation sat="0"/>
                    </a14:imgEffect>
                  </a14:imgLayer>
                </a14:imgProps>
              </a:ext>
            </a:extLst>
          </a:blip>
          <a:stretch>
            <a:fillRect/>
          </a:stretch>
        </p:blipFill>
        <p:spPr>
          <a:xfrm>
            <a:off x="6095011" y="4664255"/>
            <a:ext cx="4099723" cy="2928375"/>
          </a:xfrm>
          <a:prstGeom prst="rect">
            <a:avLst/>
          </a:prstGeom>
        </p:spPr>
      </p:pic>
      <p:pic>
        <p:nvPicPr>
          <p:cNvPr id="38" name="图片 41">
            <a:extLst>
              <a:ext uri="{FF2B5EF4-FFF2-40B4-BE49-F238E27FC236}">
                <a16:creationId xmlns:a16="http://schemas.microsoft.com/office/drawing/2014/main" id="{7BE67554-160D-FE43-C158-9C00924F8404}"/>
              </a:ext>
            </a:extLst>
          </p:cNvPr>
          <p:cNvPicPr>
            <a:picLocks/>
          </p:cNvPicPr>
          <p:nvPr/>
        </p:nvPicPr>
        <p:blipFill>
          <a:blip r:embed="rId15">
            <a:alphaModFix amt="50000"/>
          </a:blip>
          <a:stretch>
            <a:fillRect/>
          </a:stretch>
        </p:blipFill>
        <p:spPr>
          <a:xfrm>
            <a:off x="6095009" y="7775397"/>
            <a:ext cx="4099723" cy="2928375"/>
          </a:xfrm>
          <a:prstGeom prst="rect">
            <a:avLst/>
          </a:prstGeom>
        </p:spPr>
      </p:pic>
    </p:spTree>
    <p:extLst>
      <p:ext uri="{BB962C8B-B14F-4D97-AF65-F5344CB8AC3E}">
        <p14:creationId xmlns:p14="http://schemas.microsoft.com/office/powerpoint/2010/main" val="582627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173067B4-ADAB-0A3D-2899-6D71DAB07697}"/>
              </a:ext>
            </a:extLst>
          </p:cNvPr>
          <p:cNvSpPr txBox="1"/>
          <p:nvPr/>
        </p:nvSpPr>
        <p:spPr>
          <a:xfrm>
            <a:off x="0" y="946607"/>
            <a:ext cx="24793575" cy="1107996"/>
          </a:xfrm>
          <a:prstGeom prst="rect">
            <a:avLst/>
          </a:prstGeom>
          <a:noFill/>
        </p:spPr>
        <p:txBody>
          <a:bodyPr wrap="square" rtlCol="0">
            <a:spAutoFit/>
          </a:bodyPr>
          <a:lstStyle/>
          <a:p>
            <a:pPr algn="ctr"/>
            <a:r>
              <a:rPr lang="en-US" altLang="zh-CN" sz="6600" i="1" dirty="0">
                <a:latin typeface="+mj-lt"/>
                <a:cs typeface="Calibri" panose="020F0502020204030204" pitchFamily="34" charset="0"/>
              </a:rPr>
              <a:t>Application</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on</a:t>
            </a:r>
            <a:r>
              <a:rPr lang="zh-CN" altLang="en-US" sz="6600" i="1" dirty="0">
                <a:latin typeface="+mj-lt"/>
                <a:cs typeface="Calibri" panose="020F0502020204030204" pitchFamily="34" charset="0"/>
              </a:rPr>
              <a:t> </a:t>
            </a:r>
            <a:r>
              <a:rPr lang="en-US" altLang="zh-CN" sz="6600" i="1" dirty="0">
                <a:solidFill>
                  <a:srgbClr val="FFC000"/>
                </a:solidFill>
                <a:latin typeface="+mj-lt"/>
                <a:cs typeface="Calibri" panose="020F0502020204030204" pitchFamily="34" charset="0"/>
              </a:rPr>
              <a:t>Natural</a:t>
            </a:r>
            <a:r>
              <a:rPr lang="zh-CN" altLang="en-US" sz="6600" i="1" dirty="0">
                <a:solidFill>
                  <a:srgbClr val="FFC000"/>
                </a:solidFill>
                <a:latin typeface="+mj-lt"/>
                <a:cs typeface="Calibri" panose="020F0502020204030204" pitchFamily="34" charset="0"/>
              </a:rPr>
              <a:t> </a:t>
            </a:r>
            <a:r>
              <a:rPr lang="en-US" altLang="zh-CN" sz="6600" i="1" dirty="0">
                <a:solidFill>
                  <a:srgbClr val="FFC000"/>
                </a:solidFill>
                <a:latin typeface="+mj-lt"/>
                <a:cs typeface="Calibri" panose="020F0502020204030204" pitchFamily="34" charset="0"/>
              </a:rPr>
              <a:t>Image</a:t>
            </a:r>
            <a:r>
              <a:rPr lang="zh-CN" altLang="en-US" sz="6600" i="1" dirty="0">
                <a:solidFill>
                  <a:srgbClr val="FFC000"/>
                </a:solidFill>
                <a:latin typeface="+mj-lt"/>
                <a:cs typeface="Calibri" panose="020F0502020204030204" pitchFamily="34" charset="0"/>
              </a:rPr>
              <a:t> </a:t>
            </a:r>
            <a:r>
              <a:rPr lang="en-US" altLang="zh-CN" sz="6600" i="1" dirty="0">
                <a:solidFill>
                  <a:srgbClr val="FFC000"/>
                </a:solidFill>
                <a:latin typeface="+mj-lt"/>
                <a:cs typeface="Calibri" panose="020F0502020204030204" pitchFamily="34" charset="0"/>
              </a:rPr>
              <a:t>Scene</a:t>
            </a:r>
            <a:endParaRPr kumimoji="1" lang="en-US" altLang="zh-CN" sz="6600" i="1" dirty="0">
              <a:solidFill>
                <a:srgbClr val="FFC000"/>
              </a:solidFill>
              <a:latin typeface="+mj-lt"/>
              <a:cs typeface="Calibri" panose="020F0502020204030204" pitchFamily="34" charset="0"/>
            </a:endParaRPr>
          </a:p>
        </p:txBody>
      </p:sp>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185712" y="2202109"/>
              <a:ext cx="2268000" cy="431107"/>
            </a:xfrm>
            <a:prstGeom prst="rect">
              <a:avLst/>
            </a:prstGeom>
            <a:grpFill/>
          </p:spPr>
        </p:pic>
      </p:grpSp>
      <p:sp>
        <p:nvSpPr>
          <p:cNvPr id="62" name="文本框 12">
            <a:extLst>
              <a:ext uri="{FF2B5EF4-FFF2-40B4-BE49-F238E27FC236}">
                <a16:creationId xmlns:a16="http://schemas.microsoft.com/office/drawing/2014/main" id="{DF7A98C1-30B1-D75F-D347-ECD6A0336E8D}"/>
              </a:ext>
            </a:extLst>
          </p:cNvPr>
          <p:cNvSpPr txBox="1"/>
          <p:nvPr/>
        </p:nvSpPr>
        <p:spPr>
          <a:xfrm>
            <a:off x="975829" y="5798570"/>
            <a:ext cx="696024" cy="593111"/>
          </a:xfrm>
          <a:prstGeom prst="rect">
            <a:avLst/>
          </a:prstGeom>
          <a:noFill/>
        </p:spPr>
        <p:txBody>
          <a:bodyPr wrap="none" rtlCol="0">
            <a:spAutoFit/>
          </a:bodyPr>
          <a:lstStyle/>
          <a:p>
            <a:pPr algn="ctr"/>
            <a:r>
              <a:rPr kumimoji="1" lang="en-US" altLang="zh-CN" sz="3254" dirty="0">
                <a:latin typeface="Arial" panose="020B0604020202020204" pitchFamily="34" charset="0"/>
                <a:cs typeface="Arial" panose="020B0604020202020204" pitchFamily="34" charset="0"/>
              </a:rPr>
              <a:t>(a)</a:t>
            </a:r>
            <a:endParaRPr kumimoji="1" lang="zh-CN" altLang="en-US" sz="3254" dirty="0">
              <a:latin typeface="Arial" panose="020B0604020202020204" pitchFamily="34" charset="0"/>
              <a:cs typeface="Arial" panose="020B0604020202020204" pitchFamily="34" charset="0"/>
            </a:endParaRPr>
          </a:p>
        </p:txBody>
      </p:sp>
      <p:sp>
        <p:nvSpPr>
          <p:cNvPr id="69" name="文本框 22">
            <a:extLst>
              <a:ext uri="{FF2B5EF4-FFF2-40B4-BE49-F238E27FC236}">
                <a16:creationId xmlns:a16="http://schemas.microsoft.com/office/drawing/2014/main" id="{24A6DEAC-1F9E-2F2F-BBBC-B9F5273BABF2}"/>
              </a:ext>
            </a:extLst>
          </p:cNvPr>
          <p:cNvSpPr txBox="1"/>
          <p:nvPr/>
        </p:nvSpPr>
        <p:spPr>
          <a:xfrm>
            <a:off x="975829" y="8909712"/>
            <a:ext cx="696024" cy="593111"/>
          </a:xfrm>
          <a:prstGeom prst="rect">
            <a:avLst/>
          </a:prstGeom>
          <a:noFill/>
        </p:spPr>
        <p:txBody>
          <a:bodyPr wrap="none" rtlCol="0">
            <a:spAutoFit/>
          </a:bodyPr>
          <a:lstStyle/>
          <a:p>
            <a:pPr algn="ctr"/>
            <a:r>
              <a:rPr kumimoji="1" lang="en-US" altLang="zh-CN" sz="3254" dirty="0">
                <a:latin typeface="Arial" panose="020B0604020202020204" pitchFamily="34" charset="0"/>
                <a:cs typeface="Arial" panose="020B0604020202020204" pitchFamily="34" charset="0"/>
              </a:rPr>
              <a:t>(b)</a:t>
            </a:r>
            <a:endParaRPr kumimoji="1" lang="zh-CN" altLang="en-US" sz="3254" dirty="0">
              <a:latin typeface="Arial" panose="020B0604020202020204" pitchFamily="34" charset="0"/>
              <a:cs typeface="Arial" panose="020B0604020202020204" pitchFamily="34" charset="0"/>
            </a:endParaRPr>
          </a:p>
        </p:txBody>
      </p:sp>
      <p:sp>
        <p:nvSpPr>
          <p:cNvPr id="70" name="文本框 23">
            <a:extLst>
              <a:ext uri="{FF2B5EF4-FFF2-40B4-BE49-F238E27FC236}">
                <a16:creationId xmlns:a16="http://schemas.microsoft.com/office/drawing/2014/main" id="{E542DF99-06D5-B71F-0184-6E37E39F33D9}"/>
              </a:ext>
            </a:extLst>
          </p:cNvPr>
          <p:cNvSpPr txBox="1"/>
          <p:nvPr/>
        </p:nvSpPr>
        <p:spPr>
          <a:xfrm>
            <a:off x="2708430" y="10867672"/>
            <a:ext cx="2294218"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RGB Image</a:t>
            </a:r>
            <a:endParaRPr kumimoji="1" lang="zh-CN" altLang="en-US" sz="3152" dirty="0">
              <a:latin typeface="Arial" panose="020B0604020202020204" pitchFamily="34" charset="0"/>
              <a:cs typeface="Arial" panose="020B0604020202020204" pitchFamily="34" charset="0"/>
            </a:endParaRPr>
          </a:p>
        </p:txBody>
      </p:sp>
      <p:sp>
        <p:nvSpPr>
          <p:cNvPr id="71" name="文本框 24">
            <a:extLst>
              <a:ext uri="{FF2B5EF4-FFF2-40B4-BE49-F238E27FC236}">
                <a16:creationId xmlns:a16="http://schemas.microsoft.com/office/drawing/2014/main" id="{C29FD6BD-89DA-DFD6-828C-345A689DD3B1}"/>
              </a:ext>
            </a:extLst>
          </p:cNvPr>
          <p:cNvSpPr txBox="1"/>
          <p:nvPr/>
        </p:nvSpPr>
        <p:spPr>
          <a:xfrm>
            <a:off x="6863043" y="10867672"/>
            <a:ext cx="2563651"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Ground</a:t>
            </a:r>
            <a:r>
              <a:rPr kumimoji="1" lang="zh-CN" altLang="en-US" sz="3152" dirty="0">
                <a:latin typeface="Arial" panose="020B0604020202020204" pitchFamily="34" charset="0"/>
                <a:cs typeface="Arial" panose="020B0604020202020204" pitchFamily="34" charset="0"/>
              </a:rPr>
              <a:t> </a:t>
            </a:r>
            <a:r>
              <a:rPr kumimoji="1" lang="en-US" altLang="zh-CN" sz="3152" dirty="0">
                <a:latin typeface="Arial" panose="020B0604020202020204" pitchFamily="34" charset="0"/>
                <a:cs typeface="Arial" panose="020B0604020202020204" pitchFamily="34" charset="0"/>
              </a:rPr>
              <a:t>Truth</a:t>
            </a:r>
            <a:endParaRPr kumimoji="1" lang="zh-CN" altLang="en-US" sz="3152" dirty="0">
              <a:latin typeface="Arial" panose="020B0604020202020204" pitchFamily="34" charset="0"/>
              <a:cs typeface="Arial" panose="020B0604020202020204" pitchFamily="34" charset="0"/>
            </a:endParaRPr>
          </a:p>
        </p:txBody>
      </p:sp>
      <p:sp>
        <p:nvSpPr>
          <p:cNvPr id="72" name="文本框 25">
            <a:extLst>
              <a:ext uri="{FF2B5EF4-FFF2-40B4-BE49-F238E27FC236}">
                <a16:creationId xmlns:a16="http://schemas.microsoft.com/office/drawing/2014/main" id="{31681CB7-CF5A-A91E-F5E8-7FC2B0883A27}"/>
              </a:ext>
            </a:extLst>
          </p:cNvPr>
          <p:cNvSpPr txBox="1"/>
          <p:nvPr/>
        </p:nvSpPr>
        <p:spPr>
          <a:xfrm>
            <a:off x="11828903"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1</a:t>
            </a:r>
            <a:endParaRPr kumimoji="1" lang="zh-CN" altLang="en-US" sz="3152" baseline="30000" dirty="0">
              <a:latin typeface="Arial" panose="020B0604020202020204" pitchFamily="34" charset="0"/>
              <a:cs typeface="Arial" panose="020B0604020202020204" pitchFamily="34" charset="0"/>
            </a:endParaRPr>
          </a:p>
        </p:txBody>
      </p:sp>
      <p:sp>
        <p:nvSpPr>
          <p:cNvPr id="73" name="文本框 26">
            <a:extLst>
              <a:ext uri="{FF2B5EF4-FFF2-40B4-BE49-F238E27FC236}">
                <a16:creationId xmlns:a16="http://schemas.microsoft.com/office/drawing/2014/main" id="{E23CAB16-6854-CB07-54E5-80B326BA6337}"/>
              </a:ext>
            </a:extLst>
          </p:cNvPr>
          <p:cNvSpPr txBox="1"/>
          <p:nvPr/>
        </p:nvSpPr>
        <p:spPr>
          <a:xfrm>
            <a:off x="16118228"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2</a:t>
            </a:r>
            <a:endParaRPr kumimoji="1" lang="zh-CN" altLang="en-US" sz="3152" baseline="30000" dirty="0">
              <a:latin typeface="Arial" panose="020B0604020202020204" pitchFamily="34" charset="0"/>
              <a:cs typeface="Arial" panose="020B0604020202020204" pitchFamily="34" charset="0"/>
            </a:endParaRPr>
          </a:p>
        </p:txBody>
      </p:sp>
      <p:sp>
        <p:nvSpPr>
          <p:cNvPr id="74" name="文本框 27">
            <a:extLst>
              <a:ext uri="{FF2B5EF4-FFF2-40B4-BE49-F238E27FC236}">
                <a16:creationId xmlns:a16="http://schemas.microsoft.com/office/drawing/2014/main" id="{7D7B8BD8-C305-850B-C4FD-14627ADB296F}"/>
              </a:ext>
            </a:extLst>
          </p:cNvPr>
          <p:cNvSpPr txBox="1"/>
          <p:nvPr/>
        </p:nvSpPr>
        <p:spPr>
          <a:xfrm>
            <a:off x="20407560"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3</a:t>
            </a:r>
            <a:endParaRPr kumimoji="1" lang="zh-CN" altLang="en-US" sz="3152" baseline="30000" dirty="0">
              <a:latin typeface="Arial" panose="020B0604020202020204" pitchFamily="34" charset="0"/>
              <a:cs typeface="Arial" panose="020B0604020202020204" pitchFamily="34" charset="0"/>
            </a:endParaRPr>
          </a:p>
        </p:txBody>
      </p:sp>
      <p:sp>
        <p:nvSpPr>
          <p:cNvPr id="2" name="Rounded Rectangle 1">
            <a:extLst>
              <a:ext uri="{FF2B5EF4-FFF2-40B4-BE49-F238E27FC236}">
                <a16:creationId xmlns:a16="http://schemas.microsoft.com/office/drawing/2014/main" id="{F8959391-8BAD-4DF4-0FAB-EE30BC8B67B0}"/>
              </a:ext>
            </a:extLst>
          </p:cNvPr>
          <p:cNvSpPr/>
          <p:nvPr/>
        </p:nvSpPr>
        <p:spPr>
          <a:xfrm>
            <a:off x="8664699" y="3110035"/>
            <a:ext cx="7532444"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i="1" u="sng" dirty="0">
                <a:solidFill>
                  <a:schemeClr val="tx1"/>
                </a:solidFill>
                <a:latin typeface="+mj-lt"/>
                <a:cs typeface="Calibri" panose="020F0502020204030204" pitchFamily="34" charset="0"/>
              </a:rPr>
              <a:t>Shadow</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Detection</a:t>
            </a:r>
            <a:endParaRPr lang="en-US" sz="4000" i="1" u="sng" dirty="0">
              <a:solidFill>
                <a:schemeClr val="tx1"/>
              </a:solidFill>
              <a:latin typeface="+mj-lt"/>
              <a:cs typeface="Calibri" panose="020F0502020204030204" pitchFamily="34" charset="0"/>
            </a:endParaRPr>
          </a:p>
        </p:txBody>
      </p:sp>
      <p:sp>
        <p:nvSpPr>
          <p:cNvPr id="3" name="文本框 25">
            <a:extLst>
              <a:ext uri="{FF2B5EF4-FFF2-40B4-BE49-F238E27FC236}">
                <a16:creationId xmlns:a16="http://schemas.microsoft.com/office/drawing/2014/main" id="{C6C18617-A810-AE43-1A2F-05323588DBC6}"/>
              </a:ext>
            </a:extLst>
          </p:cNvPr>
          <p:cNvSpPr txBox="1"/>
          <p:nvPr/>
        </p:nvSpPr>
        <p:spPr>
          <a:xfrm>
            <a:off x="0" y="13617779"/>
            <a:ext cx="13754585" cy="577402"/>
          </a:xfrm>
          <a:prstGeom prst="rect">
            <a:avLst/>
          </a:prstGeom>
          <a:noFill/>
        </p:spPr>
        <p:txBody>
          <a:bodyPr wrap="square" rtlCol="0">
            <a:spAutoFit/>
          </a:bodyPr>
          <a:lstStyle/>
          <a:p>
            <a:pPr algn="ctr"/>
            <a:r>
              <a:rPr kumimoji="1" lang="en-US" altLang="zh-CN" sz="3152" dirty="0">
                <a:latin typeface="Arial" panose="020B0604020202020204" pitchFamily="34" charset="0"/>
                <a:cs typeface="Arial" panose="020B0604020202020204" pitchFamily="34" charset="0"/>
              </a:rPr>
              <a:t>Note: SAM</a:t>
            </a:r>
            <a:r>
              <a:rPr kumimoji="1" lang="en-US" altLang="zh-CN" sz="3152" baseline="30000" dirty="0">
                <a:latin typeface="Arial" panose="020B0604020202020204" pitchFamily="34" charset="0"/>
                <a:cs typeface="Arial" panose="020B0604020202020204" pitchFamily="34" charset="0"/>
              </a:rPr>
              <a:t>1/2/3</a:t>
            </a:r>
            <a:r>
              <a:rPr kumimoji="1" lang="zh-CN" altLang="en-US" sz="3152" baseline="30000" dirty="0">
                <a:latin typeface="Arial" panose="020B0604020202020204" pitchFamily="34" charset="0"/>
                <a:cs typeface="Arial" panose="020B0604020202020204" pitchFamily="34" charset="0"/>
              </a:rPr>
              <a:t> </a:t>
            </a:r>
            <a:r>
              <a:rPr kumimoji="1" lang="en-US" altLang="zh-CN" sz="3152" dirty="0">
                <a:latin typeface="Arial" panose="020B0604020202020204" pitchFamily="34" charset="0"/>
                <a:cs typeface="Arial" panose="020B0604020202020204" pitchFamily="34" charset="0"/>
              </a:rPr>
              <a:t>mean using Click, Box, and Everything modes respectively</a:t>
            </a:r>
            <a:endParaRPr kumimoji="1" lang="zh-CN" altLang="en-US" sz="3152" baseline="30000" dirty="0">
              <a:latin typeface="Arial" panose="020B0604020202020204" pitchFamily="34" charset="0"/>
              <a:cs typeface="Arial" panose="020B0604020202020204" pitchFamily="34" charset="0"/>
            </a:endParaRPr>
          </a:p>
        </p:txBody>
      </p:sp>
      <p:pic>
        <p:nvPicPr>
          <p:cNvPr id="23" name="图片 39">
            <a:extLst>
              <a:ext uri="{FF2B5EF4-FFF2-40B4-BE49-F238E27FC236}">
                <a16:creationId xmlns:a16="http://schemas.microsoft.com/office/drawing/2014/main" id="{31BD6D19-693A-C91A-6F30-84328DBE87EE}"/>
              </a:ext>
            </a:extLst>
          </p:cNvPr>
          <p:cNvPicPr>
            <a:picLocks/>
          </p:cNvPicPr>
          <p:nvPr/>
        </p:nvPicPr>
        <p:blipFill>
          <a:blip r:embed="rId5"/>
          <a:stretch>
            <a:fillRect/>
          </a:stretch>
        </p:blipFill>
        <p:spPr>
          <a:xfrm>
            <a:off x="6095011" y="7775397"/>
            <a:ext cx="4099723" cy="2928375"/>
          </a:xfrm>
          <a:prstGeom prst="rect">
            <a:avLst/>
          </a:prstGeom>
        </p:spPr>
      </p:pic>
      <p:pic>
        <p:nvPicPr>
          <p:cNvPr id="27" name="图片 17">
            <a:extLst>
              <a:ext uri="{FF2B5EF4-FFF2-40B4-BE49-F238E27FC236}">
                <a16:creationId xmlns:a16="http://schemas.microsoft.com/office/drawing/2014/main" id="{C4B63953-1FAB-F87E-1C70-CCA700E2161A}"/>
              </a:ext>
            </a:extLst>
          </p:cNvPr>
          <p:cNvPicPr>
            <a:picLocks/>
          </p:cNvPicPr>
          <p:nvPr/>
        </p:nvPicPr>
        <p:blipFill>
          <a:blip r:embed="rId6"/>
          <a:stretch>
            <a:fillRect/>
          </a:stretch>
        </p:blipFill>
        <p:spPr>
          <a:xfrm>
            <a:off x="6095009" y="4664255"/>
            <a:ext cx="4099723" cy="2928375"/>
          </a:xfrm>
          <a:prstGeom prst="rect">
            <a:avLst/>
          </a:prstGeom>
        </p:spPr>
      </p:pic>
      <p:pic>
        <p:nvPicPr>
          <p:cNvPr id="31" name="图片 1">
            <a:extLst>
              <a:ext uri="{FF2B5EF4-FFF2-40B4-BE49-F238E27FC236}">
                <a16:creationId xmlns:a16="http://schemas.microsoft.com/office/drawing/2014/main" id="{48CAF45A-5B51-DE72-CA1C-E4C90E7A61CF}"/>
              </a:ext>
            </a:extLst>
          </p:cNvPr>
          <p:cNvPicPr>
            <a:picLocks/>
          </p:cNvPicPr>
          <p:nvPr/>
        </p:nvPicPr>
        <p:blipFill>
          <a:blip r:embed="rId7"/>
          <a:stretch>
            <a:fillRect/>
          </a:stretch>
        </p:blipFill>
        <p:spPr>
          <a:xfrm>
            <a:off x="10384336" y="4664255"/>
            <a:ext cx="4099723" cy="2928375"/>
          </a:xfrm>
          <a:prstGeom prst="rect">
            <a:avLst/>
          </a:prstGeom>
        </p:spPr>
      </p:pic>
      <p:pic>
        <p:nvPicPr>
          <p:cNvPr id="32" name="图片 3">
            <a:extLst>
              <a:ext uri="{FF2B5EF4-FFF2-40B4-BE49-F238E27FC236}">
                <a16:creationId xmlns:a16="http://schemas.microsoft.com/office/drawing/2014/main" id="{F046D761-E47B-E139-059E-B8E2A421CD26}"/>
              </a:ext>
            </a:extLst>
          </p:cNvPr>
          <p:cNvPicPr>
            <a:picLocks/>
          </p:cNvPicPr>
          <p:nvPr/>
        </p:nvPicPr>
        <p:blipFill>
          <a:blip r:embed="rId6"/>
          <a:stretch>
            <a:fillRect/>
          </a:stretch>
        </p:blipFill>
        <p:spPr>
          <a:xfrm>
            <a:off x="1805682" y="4664255"/>
            <a:ext cx="4099723" cy="2928375"/>
          </a:xfrm>
          <a:prstGeom prst="rect">
            <a:avLst/>
          </a:prstGeom>
        </p:spPr>
      </p:pic>
      <p:pic>
        <p:nvPicPr>
          <p:cNvPr id="33" name="图片 6">
            <a:extLst>
              <a:ext uri="{FF2B5EF4-FFF2-40B4-BE49-F238E27FC236}">
                <a16:creationId xmlns:a16="http://schemas.microsoft.com/office/drawing/2014/main" id="{E8E9AEED-4220-D997-BFE7-3CFC11B6B834}"/>
              </a:ext>
            </a:extLst>
          </p:cNvPr>
          <p:cNvPicPr>
            <a:picLocks/>
          </p:cNvPicPr>
          <p:nvPr/>
        </p:nvPicPr>
        <p:blipFill>
          <a:blip r:embed="rId8"/>
          <a:stretch>
            <a:fillRect/>
          </a:stretch>
        </p:blipFill>
        <p:spPr>
          <a:xfrm>
            <a:off x="14673663" y="4664255"/>
            <a:ext cx="4099723" cy="2928375"/>
          </a:xfrm>
          <a:prstGeom prst="rect">
            <a:avLst/>
          </a:prstGeom>
        </p:spPr>
      </p:pic>
      <p:pic>
        <p:nvPicPr>
          <p:cNvPr id="34" name="图片 8">
            <a:extLst>
              <a:ext uri="{FF2B5EF4-FFF2-40B4-BE49-F238E27FC236}">
                <a16:creationId xmlns:a16="http://schemas.microsoft.com/office/drawing/2014/main" id="{4F418E45-84C6-FC4E-59AF-C4445A1EA8B5}"/>
              </a:ext>
            </a:extLst>
          </p:cNvPr>
          <p:cNvPicPr>
            <a:picLocks/>
          </p:cNvPicPr>
          <p:nvPr/>
        </p:nvPicPr>
        <p:blipFill>
          <a:blip r:embed="rId9"/>
          <a:stretch>
            <a:fillRect/>
          </a:stretch>
        </p:blipFill>
        <p:spPr>
          <a:xfrm>
            <a:off x="18962994" y="4664255"/>
            <a:ext cx="4099723" cy="2928375"/>
          </a:xfrm>
          <a:prstGeom prst="rect">
            <a:avLst/>
          </a:prstGeom>
        </p:spPr>
      </p:pic>
      <p:pic>
        <p:nvPicPr>
          <p:cNvPr id="39" name="图片 14">
            <a:extLst>
              <a:ext uri="{FF2B5EF4-FFF2-40B4-BE49-F238E27FC236}">
                <a16:creationId xmlns:a16="http://schemas.microsoft.com/office/drawing/2014/main" id="{3E060144-7AB2-2658-2442-327780348AB9}"/>
              </a:ext>
            </a:extLst>
          </p:cNvPr>
          <p:cNvPicPr>
            <a:picLocks/>
          </p:cNvPicPr>
          <p:nvPr/>
        </p:nvPicPr>
        <p:blipFill>
          <a:blip r:embed="rId10">
            <a:duotone>
              <a:prstClr val="black"/>
              <a:schemeClr val="accent5">
                <a:tint val="45000"/>
                <a:satMod val="400000"/>
              </a:schemeClr>
            </a:duotone>
            <a:alphaModFix amt="50000"/>
          </a:blip>
          <a:stretch>
            <a:fillRect/>
          </a:stretch>
        </p:blipFill>
        <p:spPr>
          <a:xfrm>
            <a:off x="6095009" y="4664255"/>
            <a:ext cx="4099723" cy="2928375"/>
          </a:xfrm>
          <a:prstGeom prst="rect">
            <a:avLst/>
          </a:prstGeom>
        </p:spPr>
      </p:pic>
      <p:pic>
        <p:nvPicPr>
          <p:cNvPr id="40" name="图片 21">
            <a:extLst>
              <a:ext uri="{FF2B5EF4-FFF2-40B4-BE49-F238E27FC236}">
                <a16:creationId xmlns:a16="http://schemas.microsoft.com/office/drawing/2014/main" id="{DA3B83C5-E72F-8D79-76DD-3D3111F7B9ED}"/>
              </a:ext>
            </a:extLst>
          </p:cNvPr>
          <p:cNvPicPr>
            <a:picLocks/>
          </p:cNvPicPr>
          <p:nvPr/>
        </p:nvPicPr>
        <p:blipFill>
          <a:blip r:embed="rId11"/>
          <a:stretch>
            <a:fillRect/>
          </a:stretch>
        </p:blipFill>
        <p:spPr>
          <a:xfrm>
            <a:off x="10384338" y="7775397"/>
            <a:ext cx="4099723" cy="2928375"/>
          </a:xfrm>
          <a:prstGeom prst="rect">
            <a:avLst/>
          </a:prstGeom>
        </p:spPr>
      </p:pic>
      <p:pic>
        <p:nvPicPr>
          <p:cNvPr id="41" name="图片 30">
            <a:extLst>
              <a:ext uri="{FF2B5EF4-FFF2-40B4-BE49-F238E27FC236}">
                <a16:creationId xmlns:a16="http://schemas.microsoft.com/office/drawing/2014/main" id="{92801433-CBBA-C687-EA67-601934E7EBC0}"/>
              </a:ext>
            </a:extLst>
          </p:cNvPr>
          <p:cNvPicPr>
            <a:picLocks/>
          </p:cNvPicPr>
          <p:nvPr/>
        </p:nvPicPr>
        <p:blipFill>
          <a:blip r:embed="rId5"/>
          <a:stretch>
            <a:fillRect/>
          </a:stretch>
        </p:blipFill>
        <p:spPr>
          <a:xfrm>
            <a:off x="1805682" y="7775397"/>
            <a:ext cx="4099723" cy="2928375"/>
          </a:xfrm>
          <a:prstGeom prst="rect">
            <a:avLst/>
          </a:prstGeom>
        </p:spPr>
      </p:pic>
      <p:pic>
        <p:nvPicPr>
          <p:cNvPr id="42" name="图片 34">
            <a:extLst>
              <a:ext uri="{FF2B5EF4-FFF2-40B4-BE49-F238E27FC236}">
                <a16:creationId xmlns:a16="http://schemas.microsoft.com/office/drawing/2014/main" id="{88C79588-E101-9099-0158-786FFB615864}"/>
              </a:ext>
            </a:extLst>
          </p:cNvPr>
          <p:cNvPicPr>
            <a:picLocks/>
          </p:cNvPicPr>
          <p:nvPr/>
        </p:nvPicPr>
        <p:blipFill>
          <a:blip r:embed="rId12"/>
          <a:stretch>
            <a:fillRect/>
          </a:stretch>
        </p:blipFill>
        <p:spPr>
          <a:xfrm>
            <a:off x="14673665" y="7775397"/>
            <a:ext cx="4099723" cy="2928375"/>
          </a:xfrm>
          <a:prstGeom prst="rect">
            <a:avLst/>
          </a:prstGeom>
        </p:spPr>
      </p:pic>
      <p:pic>
        <p:nvPicPr>
          <p:cNvPr id="43" name="图片 35">
            <a:extLst>
              <a:ext uri="{FF2B5EF4-FFF2-40B4-BE49-F238E27FC236}">
                <a16:creationId xmlns:a16="http://schemas.microsoft.com/office/drawing/2014/main" id="{10B0C65D-AD0D-2749-4586-7C2E89AAD686}"/>
              </a:ext>
            </a:extLst>
          </p:cNvPr>
          <p:cNvPicPr>
            <a:picLocks/>
          </p:cNvPicPr>
          <p:nvPr/>
        </p:nvPicPr>
        <p:blipFill>
          <a:blip r:embed="rId13"/>
          <a:stretch>
            <a:fillRect/>
          </a:stretch>
        </p:blipFill>
        <p:spPr>
          <a:xfrm>
            <a:off x="18962994" y="7775397"/>
            <a:ext cx="4099723" cy="2928375"/>
          </a:xfrm>
          <a:prstGeom prst="rect">
            <a:avLst/>
          </a:prstGeom>
        </p:spPr>
      </p:pic>
      <p:pic>
        <p:nvPicPr>
          <p:cNvPr id="44" name="图片 38">
            <a:extLst>
              <a:ext uri="{FF2B5EF4-FFF2-40B4-BE49-F238E27FC236}">
                <a16:creationId xmlns:a16="http://schemas.microsoft.com/office/drawing/2014/main" id="{0EB83678-BC67-B63A-BF2C-CA13D1B828BA}"/>
              </a:ext>
            </a:extLst>
          </p:cNvPr>
          <p:cNvPicPr>
            <a:picLocks/>
          </p:cNvPicPr>
          <p:nvPr/>
        </p:nvPicPr>
        <p:blipFill>
          <a:blip r:embed="rId14">
            <a:duotone>
              <a:prstClr val="black"/>
              <a:schemeClr val="accent5">
                <a:tint val="45000"/>
                <a:satMod val="400000"/>
              </a:schemeClr>
            </a:duotone>
            <a:alphaModFix amt="50000"/>
          </a:blip>
          <a:stretch>
            <a:fillRect/>
          </a:stretch>
        </p:blipFill>
        <p:spPr>
          <a:xfrm>
            <a:off x="6095011" y="7775397"/>
            <a:ext cx="4099723" cy="2928375"/>
          </a:xfrm>
          <a:prstGeom prst="rect">
            <a:avLst/>
          </a:prstGeom>
        </p:spPr>
      </p:pic>
    </p:spTree>
    <p:extLst>
      <p:ext uri="{BB962C8B-B14F-4D97-AF65-F5344CB8AC3E}">
        <p14:creationId xmlns:p14="http://schemas.microsoft.com/office/powerpoint/2010/main" val="1236044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173067B4-ADAB-0A3D-2899-6D71DAB07697}"/>
              </a:ext>
            </a:extLst>
          </p:cNvPr>
          <p:cNvSpPr txBox="1"/>
          <p:nvPr/>
        </p:nvSpPr>
        <p:spPr>
          <a:xfrm>
            <a:off x="0" y="946607"/>
            <a:ext cx="24793575" cy="1107996"/>
          </a:xfrm>
          <a:prstGeom prst="rect">
            <a:avLst/>
          </a:prstGeom>
          <a:noFill/>
        </p:spPr>
        <p:txBody>
          <a:bodyPr wrap="square" rtlCol="0">
            <a:spAutoFit/>
          </a:bodyPr>
          <a:lstStyle/>
          <a:p>
            <a:pPr algn="ctr"/>
            <a:r>
              <a:rPr lang="en-US" altLang="zh-CN" sz="6600" i="1" dirty="0">
                <a:latin typeface="+mj-lt"/>
                <a:cs typeface="Calibri" panose="020F0502020204030204" pitchFamily="34" charset="0"/>
              </a:rPr>
              <a:t>Application</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on</a:t>
            </a:r>
            <a:r>
              <a:rPr lang="zh-CN" altLang="en-US" sz="6600" i="1" dirty="0">
                <a:latin typeface="+mj-lt"/>
                <a:cs typeface="Calibri" panose="020F0502020204030204" pitchFamily="34" charset="0"/>
              </a:rPr>
              <a:t> </a:t>
            </a:r>
            <a:r>
              <a:rPr lang="en-US" altLang="zh-CN" sz="6600" i="1" dirty="0">
                <a:solidFill>
                  <a:srgbClr val="FFC000"/>
                </a:solidFill>
                <a:latin typeface="+mj-lt"/>
                <a:cs typeface="Calibri" panose="020F0502020204030204" pitchFamily="34" charset="0"/>
              </a:rPr>
              <a:t>Natural</a:t>
            </a:r>
            <a:r>
              <a:rPr lang="zh-CN" altLang="en-US" sz="6600" i="1" dirty="0">
                <a:solidFill>
                  <a:srgbClr val="FFC000"/>
                </a:solidFill>
                <a:latin typeface="+mj-lt"/>
                <a:cs typeface="Calibri" panose="020F0502020204030204" pitchFamily="34" charset="0"/>
              </a:rPr>
              <a:t> </a:t>
            </a:r>
            <a:r>
              <a:rPr lang="en-US" altLang="zh-CN" sz="6600" i="1" dirty="0">
                <a:solidFill>
                  <a:srgbClr val="FFC000"/>
                </a:solidFill>
                <a:latin typeface="+mj-lt"/>
                <a:cs typeface="Calibri" panose="020F0502020204030204" pitchFamily="34" charset="0"/>
              </a:rPr>
              <a:t>Image</a:t>
            </a:r>
            <a:r>
              <a:rPr lang="zh-CN" altLang="en-US" sz="6600" i="1" dirty="0">
                <a:solidFill>
                  <a:srgbClr val="FFC000"/>
                </a:solidFill>
                <a:latin typeface="+mj-lt"/>
                <a:cs typeface="Calibri" panose="020F0502020204030204" pitchFamily="34" charset="0"/>
              </a:rPr>
              <a:t> </a:t>
            </a:r>
            <a:r>
              <a:rPr lang="en-US" altLang="zh-CN" sz="6600" i="1" dirty="0">
                <a:solidFill>
                  <a:srgbClr val="FFC000"/>
                </a:solidFill>
                <a:latin typeface="+mj-lt"/>
                <a:cs typeface="Calibri" panose="020F0502020204030204" pitchFamily="34" charset="0"/>
              </a:rPr>
              <a:t>Scene</a:t>
            </a:r>
            <a:endParaRPr kumimoji="1" lang="en-US" altLang="zh-CN" sz="6600" i="1" dirty="0">
              <a:solidFill>
                <a:srgbClr val="FFC000"/>
              </a:solidFill>
              <a:latin typeface="+mj-lt"/>
              <a:cs typeface="Calibri" panose="020F0502020204030204" pitchFamily="34" charset="0"/>
            </a:endParaRPr>
          </a:p>
        </p:txBody>
      </p:sp>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185712" y="2202109"/>
              <a:ext cx="2268000" cy="431107"/>
            </a:xfrm>
            <a:prstGeom prst="rect">
              <a:avLst/>
            </a:prstGeom>
            <a:grpFill/>
          </p:spPr>
        </p:pic>
      </p:grpSp>
      <p:sp>
        <p:nvSpPr>
          <p:cNvPr id="2" name="Rounded Rectangle 1">
            <a:extLst>
              <a:ext uri="{FF2B5EF4-FFF2-40B4-BE49-F238E27FC236}">
                <a16:creationId xmlns:a16="http://schemas.microsoft.com/office/drawing/2014/main" id="{F8959391-8BAD-4DF4-0FAB-EE30BC8B67B0}"/>
              </a:ext>
            </a:extLst>
          </p:cNvPr>
          <p:cNvSpPr/>
          <p:nvPr/>
        </p:nvSpPr>
        <p:spPr>
          <a:xfrm>
            <a:off x="16859407" y="3110035"/>
            <a:ext cx="7532444"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i="1" u="sng" dirty="0">
                <a:solidFill>
                  <a:schemeClr val="tx1"/>
                </a:solidFill>
                <a:latin typeface="+mj-lt"/>
                <a:cs typeface="Calibri" panose="020F0502020204030204" pitchFamily="34" charset="0"/>
              </a:rPr>
              <a:t>Shadow</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Detection</a:t>
            </a:r>
            <a:endParaRPr lang="en-US" sz="4000" i="1" u="sng" dirty="0">
              <a:solidFill>
                <a:schemeClr val="tx1"/>
              </a:solidFill>
              <a:latin typeface="+mj-lt"/>
              <a:cs typeface="Calibri" panose="020F0502020204030204" pitchFamily="34" charset="0"/>
            </a:endParaRPr>
          </a:p>
        </p:txBody>
      </p:sp>
      <p:pic>
        <p:nvPicPr>
          <p:cNvPr id="23" name="图片 39">
            <a:extLst>
              <a:ext uri="{FF2B5EF4-FFF2-40B4-BE49-F238E27FC236}">
                <a16:creationId xmlns:a16="http://schemas.microsoft.com/office/drawing/2014/main" id="{31BD6D19-693A-C91A-6F30-84328DBE87EE}"/>
              </a:ext>
            </a:extLst>
          </p:cNvPr>
          <p:cNvPicPr>
            <a:picLocks/>
          </p:cNvPicPr>
          <p:nvPr/>
        </p:nvPicPr>
        <p:blipFill>
          <a:blip r:embed="rId5"/>
          <a:stretch>
            <a:fillRect/>
          </a:stretch>
        </p:blipFill>
        <p:spPr>
          <a:xfrm>
            <a:off x="16525906" y="7164126"/>
            <a:ext cx="4099723" cy="2928375"/>
          </a:xfrm>
          <a:prstGeom prst="rect">
            <a:avLst/>
          </a:prstGeom>
        </p:spPr>
      </p:pic>
      <p:pic>
        <p:nvPicPr>
          <p:cNvPr id="27" name="图片 17">
            <a:extLst>
              <a:ext uri="{FF2B5EF4-FFF2-40B4-BE49-F238E27FC236}">
                <a16:creationId xmlns:a16="http://schemas.microsoft.com/office/drawing/2014/main" id="{C4B63953-1FAB-F87E-1C70-CCA700E2161A}"/>
              </a:ext>
            </a:extLst>
          </p:cNvPr>
          <p:cNvPicPr>
            <a:picLocks/>
          </p:cNvPicPr>
          <p:nvPr/>
        </p:nvPicPr>
        <p:blipFill>
          <a:blip r:embed="rId6"/>
          <a:stretch>
            <a:fillRect/>
          </a:stretch>
        </p:blipFill>
        <p:spPr>
          <a:xfrm>
            <a:off x="16525906" y="4171213"/>
            <a:ext cx="4099723" cy="2928375"/>
          </a:xfrm>
          <a:prstGeom prst="rect">
            <a:avLst/>
          </a:prstGeom>
        </p:spPr>
      </p:pic>
      <p:pic>
        <p:nvPicPr>
          <p:cNvPr id="34" name="图片 8">
            <a:extLst>
              <a:ext uri="{FF2B5EF4-FFF2-40B4-BE49-F238E27FC236}">
                <a16:creationId xmlns:a16="http://schemas.microsoft.com/office/drawing/2014/main" id="{4F418E45-84C6-FC4E-59AF-C4445A1EA8B5}"/>
              </a:ext>
            </a:extLst>
          </p:cNvPr>
          <p:cNvPicPr>
            <a:picLocks/>
          </p:cNvPicPr>
          <p:nvPr/>
        </p:nvPicPr>
        <p:blipFill>
          <a:blip r:embed="rId7"/>
          <a:stretch>
            <a:fillRect/>
          </a:stretch>
        </p:blipFill>
        <p:spPr>
          <a:xfrm>
            <a:off x="20627667" y="4171213"/>
            <a:ext cx="4099723" cy="2928375"/>
          </a:xfrm>
          <a:prstGeom prst="rect">
            <a:avLst/>
          </a:prstGeom>
        </p:spPr>
      </p:pic>
      <p:pic>
        <p:nvPicPr>
          <p:cNvPr id="39" name="图片 14">
            <a:extLst>
              <a:ext uri="{FF2B5EF4-FFF2-40B4-BE49-F238E27FC236}">
                <a16:creationId xmlns:a16="http://schemas.microsoft.com/office/drawing/2014/main" id="{3E060144-7AB2-2658-2442-327780348AB9}"/>
              </a:ext>
            </a:extLst>
          </p:cNvPr>
          <p:cNvPicPr>
            <a:picLocks/>
          </p:cNvPicPr>
          <p:nvPr/>
        </p:nvPicPr>
        <p:blipFill>
          <a:blip r:embed="rId8">
            <a:duotone>
              <a:prstClr val="black"/>
              <a:schemeClr val="accent5">
                <a:tint val="45000"/>
                <a:satMod val="400000"/>
              </a:schemeClr>
            </a:duotone>
            <a:alphaModFix amt="50000"/>
          </a:blip>
          <a:stretch>
            <a:fillRect/>
          </a:stretch>
        </p:blipFill>
        <p:spPr>
          <a:xfrm>
            <a:off x="16525906" y="4171213"/>
            <a:ext cx="4099723" cy="2928375"/>
          </a:xfrm>
          <a:prstGeom prst="rect">
            <a:avLst/>
          </a:prstGeom>
        </p:spPr>
      </p:pic>
      <p:pic>
        <p:nvPicPr>
          <p:cNvPr id="42" name="图片 34">
            <a:extLst>
              <a:ext uri="{FF2B5EF4-FFF2-40B4-BE49-F238E27FC236}">
                <a16:creationId xmlns:a16="http://schemas.microsoft.com/office/drawing/2014/main" id="{88C79588-E101-9099-0158-786FFB615864}"/>
              </a:ext>
            </a:extLst>
          </p:cNvPr>
          <p:cNvPicPr>
            <a:picLocks/>
          </p:cNvPicPr>
          <p:nvPr/>
        </p:nvPicPr>
        <p:blipFill>
          <a:blip r:embed="rId9"/>
          <a:stretch>
            <a:fillRect/>
          </a:stretch>
        </p:blipFill>
        <p:spPr>
          <a:xfrm>
            <a:off x="16525906" y="7164126"/>
            <a:ext cx="4099723" cy="2928375"/>
          </a:xfrm>
          <a:prstGeom prst="rect">
            <a:avLst/>
          </a:prstGeom>
        </p:spPr>
      </p:pic>
      <p:pic>
        <p:nvPicPr>
          <p:cNvPr id="43" name="图片 35">
            <a:extLst>
              <a:ext uri="{FF2B5EF4-FFF2-40B4-BE49-F238E27FC236}">
                <a16:creationId xmlns:a16="http://schemas.microsoft.com/office/drawing/2014/main" id="{10B0C65D-AD0D-2749-4586-7C2E89AAD686}"/>
              </a:ext>
            </a:extLst>
          </p:cNvPr>
          <p:cNvPicPr>
            <a:picLocks/>
          </p:cNvPicPr>
          <p:nvPr/>
        </p:nvPicPr>
        <p:blipFill>
          <a:blip r:embed="rId10"/>
          <a:stretch>
            <a:fillRect/>
          </a:stretch>
        </p:blipFill>
        <p:spPr>
          <a:xfrm>
            <a:off x="20627667" y="7164126"/>
            <a:ext cx="4099723" cy="2928375"/>
          </a:xfrm>
          <a:prstGeom prst="rect">
            <a:avLst/>
          </a:prstGeom>
        </p:spPr>
      </p:pic>
      <p:pic>
        <p:nvPicPr>
          <p:cNvPr id="44" name="图片 38">
            <a:extLst>
              <a:ext uri="{FF2B5EF4-FFF2-40B4-BE49-F238E27FC236}">
                <a16:creationId xmlns:a16="http://schemas.microsoft.com/office/drawing/2014/main" id="{0EB83678-BC67-B63A-BF2C-CA13D1B828BA}"/>
              </a:ext>
            </a:extLst>
          </p:cNvPr>
          <p:cNvPicPr>
            <a:picLocks/>
          </p:cNvPicPr>
          <p:nvPr/>
        </p:nvPicPr>
        <p:blipFill>
          <a:blip r:embed="rId11">
            <a:duotone>
              <a:prstClr val="black"/>
              <a:schemeClr val="accent5">
                <a:tint val="45000"/>
                <a:satMod val="400000"/>
              </a:schemeClr>
            </a:duotone>
            <a:alphaModFix amt="50000"/>
          </a:blip>
          <a:stretch>
            <a:fillRect/>
          </a:stretch>
        </p:blipFill>
        <p:spPr>
          <a:xfrm>
            <a:off x="16525906" y="7164126"/>
            <a:ext cx="4099723" cy="2928375"/>
          </a:xfrm>
          <a:prstGeom prst="rect">
            <a:avLst/>
          </a:prstGeom>
        </p:spPr>
      </p:pic>
      <p:pic>
        <p:nvPicPr>
          <p:cNvPr id="5" name="图片 33">
            <a:extLst>
              <a:ext uri="{FF2B5EF4-FFF2-40B4-BE49-F238E27FC236}">
                <a16:creationId xmlns:a16="http://schemas.microsoft.com/office/drawing/2014/main" id="{B66DFB85-70F4-DB1C-59EC-7616E854F208}"/>
              </a:ext>
            </a:extLst>
          </p:cNvPr>
          <p:cNvPicPr>
            <a:picLocks/>
          </p:cNvPicPr>
          <p:nvPr/>
        </p:nvPicPr>
        <p:blipFill>
          <a:blip r:embed="rId12"/>
          <a:stretch>
            <a:fillRect/>
          </a:stretch>
        </p:blipFill>
        <p:spPr>
          <a:xfrm>
            <a:off x="12362966" y="4171213"/>
            <a:ext cx="4099723" cy="2928375"/>
          </a:xfrm>
          <a:prstGeom prst="rect">
            <a:avLst/>
          </a:prstGeom>
        </p:spPr>
      </p:pic>
      <p:pic>
        <p:nvPicPr>
          <p:cNvPr id="7" name="图片 42">
            <a:extLst>
              <a:ext uri="{FF2B5EF4-FFF2-40B4-BE49-F238E27FC236}">
                <a16:creationId xmlns:a16="http://schemas.microsoft.com/office/drawing/2014/main" id="{3FE08050-8A1C-E95C-989B-D90AC0B77A8E}"/>
              </a:ext>
            </a:extLst>
          </p:cNvPr>
          <p:cNvPicPr>
            <a:picLocks/>
          </p:cNvPicPr>
          <p:nvPr/>
        </p:nvPicPr>
        <p:blipFill>
          <a:blip r:embed="rId13"/>
          <a:stretch>
            <a:fillRect/>
          </a:stretch>
        </p:blipFill>
        <p:spPr>
          <a:xfrm>
            <a:off x="12362966" y="7164126"/>
            <a:ext cx="4099723" cy="2928375"/>
          </a:xfrm>
          <a:prstGeom prst="rect">
            <a:avLst/>
          </a:prstGeom>
        </p:spPr>
      </p:pic>
      <p:pic>
        <p:nvPicPr>
          <p:cNvPr id="8" name="图片 45">
            <a:extLst>
              <a:ext uri="{FF2B5EF4-FFF2-40B4-BE49-F238E27FC236}">
                <a16:creationId xmlns:a16="http://schemas.microsoft.com/office/drawing/2014/main" id="{FF1955E3-04B3-C658-80E4-8AC2627A7E05}"/>
              </a:ext>
            </a:extLst>
          </p:cNvPr>
          <p:cNvPicPr>
            <a:picLocks/>
          </p:cNvPicPr>
          <p:nvPr/>
        </p:nvPicPr>
        <p:blipFill>
          <a:blip r:embed="rId14"/>
          <a:stretch>
            <a:fillRect/>
          </a:stretch>
        </p:blipFill>
        <p:spPr>
          <a:xfrm>
            <a:off x="8284651" y="7164126"/>
            <a:ext cx="4099723" cy="2928375"/>
          </a:xfrm>
          <a:prstGeom prst="rect">
            <a:avLst/>
          </a:prstGeom>
        </p:spPr>
      </p:pic>
      <p:pic>
        <p:nvPicPr>
          <p:cNvPr id="11" name="图片 34">
            <a:extLst>
              <a:ext uri="{FF2B5EF4-FFF2-40B4-BE49-F238E27FC236}">
                <a16:creationId xmlns:a16="http://schemas.microsoft.com/office/drawing/2014/main" id="{7A850E6D-7336-3231-30B4-823407426AE5}"/>
              </a:ext>
            </a:extLst>
          </p:cNvPr>
          <p:cNvPicPr>
            <a:picLocks/>
          </p:cNvPicPr>
          <p:nvPr/>
        </p:nvPicPr>
        <p:blipFill>
          <a:blip r:embed="rId15"/>
          <a:stretch>
            <a:fillRect/>
          </a:stretch>
        </p:blipFill>
        <p:spPr>
          <a:xfrm>
            <a:off x="8284653" y="4171213"/>
            <a:ext cx="4099723" cy="2928375"/>
          </a:xfrm>
          <a:prstGeom prst="rect">
            <a:avLst/>
          </a:prstGeom>
        </p:spPr>
      </p:pic>
      <p:pic>
        <p:nvPicPr>
          <p:cNvPr id="14" name="图片 31">
            <a:extLst>
              <a:ext uri="{FF2B5EF4-FFF2-40B4-BE49-F238E27FC236}">
                <a16:creationId xmlns:a16="http://schemas.microsoft.com/office/drawing/2014/main" id="{16C2B7F8-C3C1-8C7D-08E9-02B30BC9DC73}"/>
              </a:ext>
            </a:extLst>
          </p:cNvPr>
          <p:cNvPicPr>
            <a:picLocks/>
          </p:cNvPicPr>
          <p:nvPr/>
        </p:nvPicPr>
        <p:blipFill>
          <a:blip r:embed="rId16">
            <a:alphaModFix amt="50000"/>
            <a:duotone>
              <a:prstClr val="black"/>
              <a:schemeClr val="accent5">
                <a:tint val="45000"/>
                <a:satMod val="400000"/>
              </a:schemeClr>
            </a:duotone>
            <a:extLst>
              <a:ext uri="{BEBA8EAE-BF5A-486C-A8C5-ECC9F3942E4B}">
                <a14:imgProps xmlns:a14="http://schemas.microsoft.com/office/drawing/2010/main">
                  <a14:imgLayer r:embed="rId17">
                    <a14:imgEffect>
                      <a14:saturation sat="0"/>
                    </a14:imgEffect>
                  </a14:imgLayer>
                </a14:imgProps>
              </a:ext>
            </a:extLst>
          </a:blip>
          <a:stretch>
            <a:fillRect/>
          </a:stretch>
        </p:blipFill>
        <p:spPr>
          <a:xfrm>
            <a:off x="8284653" y="4171213"/>
            <a:ext cx="4099723" cy="2928375"/>
          </a:xfrm>
          <a:prstGeom prst="rect">
            <a:avLst/>
          </a:prstGeom>
        </p:spPr>
      </p:pic>
      <p:pic>
        <p:nvPicPr>
          <p:cNvPr id="15" name="图片 41">
            <a:extLst>
              <a:ext uri="{FF2B5EF4-FFF2-40B4-BE49-F238E27FC236}">
                <a16:creationId xmlns:a16="http://schemas.microsoft.com/office/drawing/2014/main" id="{4D066C58-AFD1-C217-CE47-2462E539E7AC}"/>
              </a:ext>
            </a:extLst>
          </p:cNvPr>
          <p:cNvPicPr>
            <a:picLocks/>
          </p:cNvPicPr>
          <p:nvPr/>
        </p:nvPicPr>
        <p:blipFill>
          <a:blip r:embed="rId18">
            <a:alphaModFix amt="50000"/>
          </a:blip>
          <a:stretch>
            <a:fillRect/>
          </a:stretch>
        </p:blipFill>
        <p:spPr>
          <a:xfrm>
            <a:off x="8284651" y="7164126"/>
            <a:ext cx="4099723" cy="2928375"/>
          </a:xfrm>
          <a:prstGeom prst="rect">
            <a:avLst/>
          </a:prstGeom>
        </p:spPr>
      </p:pic>
      <p:pic>
        <p:nvPicPr>
          <p:cNvPr id="16" name="图片 7">
            <a:extLst>
              <a:ext uri="{FF2B5EF4-FFF2-40B4-BE49-F238E27FC236}">
                <a16:creationId xmlns:a16="http://schemas.microsoft.com/office/drawing/2014/main" id="{0A6FFB96-0DE6-1A09-022B-38979C8A1323}"/>
              </a:ext>
            </a:extLst>
          </p:cNvPr>
          <p:cNvPicPr>
            <a:picLocks/>
          </p:cNvPicPr>
          <p:nvPr/>
        </p:nvPicPr>
        <p:blipFill>
          <a:blip r:embed="rId19"/>
          <a:stretch>
            <a:fillRect/>
          </a:stretch>
        </p:blipFill>
        <p:spPr>
          <a:xfrm>
            <a:off x="4121550" y="4171213"/>
            <a:ext cx="4099723" cy="2928375"/>
          </a:xfrm>
          <a:prstGeom prst="rect">
            <a:avLst/>
          </a:prstGeom>
        </p:spPr>
      </p:pic>
      <p:pic>
        <p:nvPicPr>
          <p:cNvPr id="17" name="图片 9">
            <a:extLst>
              <a:ext uri="{FF2B5EF4-FFF2-40B4-BE49-F238E27FC236}">
                <a16:creationId xmlns:a16="http://schemas.microsoft.com/office/drawing/2014/main" id="{0AEACFB7-75A0-3BB0-C458-311033614341}"/>
              </a:ext>
            </a:extLst>
          </p:cNvPr>
          <p:cNvPicPr>
            <a:picLocks/>
          </p:cNvPicPr>
          <p:nvPr/>
        </p:nvPicPr>
        <p:blipFill>
          <a:blip r:embed="rId20"/>
          <a:stretch>
            <a:fillRect/>
          </a:stretch>
        </p:blipFill>
        <p:spPr>
          <a:xfrm>
            <a:off x="45886" y="4171213"/>
            <a:ext cx="4099723" cy="2928375"/>
          </a:xfrm>
          <a:prstGeom prst="rect">
            <a:avLst/>
          </a:prstGeom>
        </p:spPr>
      </p:pic>
      <p:pic>
        <p:nvPicPr>
          <p:cNvPr id="18" name="图片 11">
            <a:extLst>
              <a:ext uri="{FF2B5EF4-FFF2-40B4-BE49-F238E27FC236}">
                <a16:creationId xmlns:a16="http://schemas.microsoft.com/office/drawing/2014/main" id="{4099690C-C84C-6B2E-862F-D48422115C66}"/>
              </a:ext>
            </a:extLst>
          </p:cNvPr>
          <p:cNvPicPr>
            <a:picLocks/>
          </p:cNvPicPr>
          <p:nvPr/>
        </p:nvPicPr>
        <p:blipFill>
          <a:blip r:embed="rId21">
            <a:alphaModFix amt="50000"/>
            <a:duotone>
              <a:prstClr val="black"/>
              <a:schemeClr val="accent5">
                <a:tint val="45000"/>
                <a:satMod val="400000"/>
              </a:schemeClr>
            </a:duotone>
          </a:blip>
          <a:stretch>
            <a:fillRect/>
          </a:stretch>
        </p:blipFill>
        <p:spPr>
          <a:xfrm>
            <a:off x="45886" y="4171213"/>
            <a:ext cx="4099723" cy="2928375"/>
          </a:xfrm>
          <a:prstGeom prst="rect">
            <a:avLst/>
          </a:prstGeom>
        </p:spPr>
      </p:pic>
      <p:pic>
        <p:nvPicPr>
          <p:cNvPr id="19" name="图片 19">
            <a:extLst>
              <a:ext uri="{FF2B5EF4-FFF2-40B4-BE49-F238E27FC236}">
                <a16:creationId xmlns:a16="http://schemas.microsoft.com/office/drawing/2014/main" id="{8319EBAF-B2F7-2471-85EA-2A763C333E77}"/>
              </a:ext>
            </a:extLst>
          </p:cNvPr>
          <p:cNvPicPr>
            <a:picLocks/>
          </p:cNvPicPr>
          <p:nvPr/>
        </p:nvPicPr>
        <p:blipFill>
          <a:blip r:embed="rId22"/>
          <a:stretch>
            <a:fillRect/>
          </a:stretch>
        </p:blipFill>
        <p:spPr>
          <a:xfrm>
            <a:off x="4121546" y="7164126"/>
            <a:ext cx="4099723" cy="2928375"/>
          </a:xfrm>
          <a:prstGeom prst="rect">
            <a:avLst/>
          </a:prstGeom>
        </p:spPr>
      </p:pic>
      <p:pic>
        <p:nvPicPr>
          <p:cNvPr id="20" name="图片 20">
            <a:extLst>
              <a:ext uri="{FF2B5EF4-FFF2-40B4-BE49-F238E27FC236}">
                <a16:creationId xmlns:a16="http://schemas.microsoft.com/office/drawing/2014/main" id="{DA6B9C4E-4D71-2E79-184E-FDDF80C3D043}"/>
              </a:ext>
            </a:extLst>
          </p:cNvPr>
          <p:cNvPicPr>
            <a:picLocks/>
          </p:cNvPicPr>
          <p:nvPr/>
        </p:nvPicPr>
        <p:blipFill>
          <a:blip r:embed="rId23"/>
          <a:stretch>
            <a:fillRect/>
          </a:stretch>
        </p:blipFill>
        <p:spPr>
          <a:xfrm>
            <a:off x="45884" y="7164126"/>
            <a:ext cx="4099723" cy="2928375"/>
          </a:xfrm>
          <a:prstGeom prst="rect">
            <a:avLst/>
          </a:prstGeom>
        </p:spPr>
      </p:pic>
      <p:pic>
        <p:nvPicPr>
          <p:cNvPr id="21" name="图片 21">
            <a:extLst>
              <a:ext uri="{FF2B5EF4-FFF2-40B4-BE49-F238E27FC236}">
                <a16:creationId xmlns:a16="http://schemas.microsoft.com/office/drawing/2014/main" id="{0DC52EE6-4313-30C6-F52E-D3391D31FECA}"/>
              </a:ext>
            </a:extLst>
          </p:cNvPr>
          <p:cNvPicPr>
            <a:picLocks/>
          </p:cNvPicPr>
          <p:nvPr/>
        </p:nvPicPr>
        <p:blipFill>
          <a:blip r:embed="rId24">
            <a:duotone>
              <a:prstClr val="black"/>
              <a:schemeClr val="accent5">
                <a:tint val="45000"/>
                <a:satMod val="400000"/>
              </a:schemeClr>
            </a:duotone>
            <a:alphaModFix amt="51000"/>
          </a:blip>
          <a:stretch>
            <a:fillRect/>
          </a:stretch>
        </p:blipFill>
        <p:spPr>
          <a:xfrm>
            <a:off x="45884" y="7164126"/>
            <a:ext cx="4099723" cy="2928375"/>
          </a:xfrm>
          <a:prstGeom prst="rect">
            <a:avLst/>
          </a:prstGeom>
        </p:spPr>
      </p:pic>
      <p:sp>
        <p:nvSpPr>
          <p:cNvPr id="22" name="Rounded Rectangle 21">
            <a:extLst>
              <a:ext uri="{FF2B5EF4-FFF2-40B4-BE49-F238E27FC236}">
                <a16:creationId xmlns:a16="http://schemas.microsoft.com/office/drawing/2014/main" id="{FF5599C6-AE89-FD9A-3211-0F2EFA54D55D}"/>
              </a:ext>
            </a:extLst>
          </p:cNvPr>
          <p:cNvSpPr/>
          <p:nvPr/>
        </p:nvSpPr>
        <p:spPr>
          <a:xfrm>
            <a:off x="8664699" y="3110035"/>
            <a:ext cx="7532444"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u="sng" dirty="0">
                <a:solidFill>
                  <a:schemeClr val="tx1"/>
                </a:solidFill>
                <a:latin typeface="+mj-lt"/>
                <a:cs typeface="Calibri" panose="020F0502020204030204" pitchFamily="34" charset="0"/>
              </a:rPr>
              <a:t>Camouflaged</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Object</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Segmentation</a:t>
            </a:r>
            <a:endParaRPr lang="en-US" sz="4000" i="1" u="sng" dirty="0">
              <a:solidFill>
                <a:schemeClr val="tx1"/>
              </a:solidFill>
              <a:latin typeface="+mj-lt"/>
              <a:cs typeface="Calibri" panose="020F0502020204030204" pitchFamily="34" charset="0"/>
            </a:endParaRPr>
          </a:p>
        </p:txBody>
      </p:sp>
      <p:sp>
        <p:nvSpPr>
          <p:cNvPr id="24" name="Rounded Rectangle 23">
            <a:extLst>
              <a:ext uri="{FF2B5EF4-FFF2-40B4-BE49-F238E27FC236}">
                <a16:creationId xmlns:a16="http://schemas.microsoft.com/office/drawing/2014/main" id="{A2742128-ECD6-0103-7EEA-DEAE5D0C944A}"/>
              </a:ext>
            </a:extLst>
          </p:cNvPr>
          <p:cNvSpPr/>
          <p:nvPr/>
        </p:nvSpPr>
        <p:spPr>
          <a:xfrm>
            <a:off x="379385" y="3110035"/>
            <a:ext cx="7532444"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u="sng" dirty="0">
                <a:solidFill>
                  <a:schemeClr val="tx1"/>
                </a:solidFill>
                <a:latin typeface="+mj-lt"/>
                <a:cs typeface="Calibri" panose="020F0502020204030204" pitchFamily="34" charset="0"/>
              </a:rPr>
              <a:t>Dichotomous </a:t>
            </a:r>
            <a:r>
              <a:rPr lang="en-US" altLang="zh-CN" sz="4000" i="1" u="sng" dirty="0">
                <a:solidFill>
                  <a:schemeClr val="tx1"/>
                </a:solidFill>
                <a:latin typeface="+mj-lt"/>
                <a:cs typeface="Calibri" panose="020F0502020204030204" pitchFamily="34" charset="0"/>
              </a:rPr>
              <a:t>Image</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Segmentation</a:t>
            </a:r>
            <a:endParaRPr lang="en-US" sz="4000" i="1" u="sng" dirty="0">
              <a:solidFill>
                <a:schemeClr val="tx1"/>
              </a:solidFill>
              <a:latin typeface="+mj-lt"/>
              <a:cs typeface="Calibri" panose="020F0502020204030204" pitchFamily="34" charset="0"/>
            </a:endParaRPr>
          </a:p>
        </p:txBody>
      </p:sp>
      <p:sp>
        <p:nvSpPr>
          <p:cNvPr id="25" name="TextBox 24">
            <a:extLst>
              <a:ext uri="{FF2B5EF4-FFF2-40B4-BE49-F238E27FC236}">
                <a16:creationId xmlns:a16="http://schemas.microsoft.com/office/drawing/2014/main" id="{FB7117D5-25B1-2359-8266-7E8F9DC55F2A}"/>
              </a:ext>
            </a:extLst>
          </p:cNvPr>
          <p:cNvSpPr txBox="1"/>
          <p:nvPr/>
        </p:nvSpPr>
        <p:spPr>
          <a:xfrm>
            <a:off x="1422026" y="10562506"/>
            <a:ext cx="22017789" cy="3293209"/>
          </a:xfrm>
          <a:prstGeom prst="rect">
            <a:avLst/>
          </a:prstGeom>
          <a:noFill/>
        </p:spPr>
        <p:txBody>
          <a:bodyPr wrap="square" rtlCol="0">
            <a:spAutoFit/>
          </a:bodyPr>
          <a:lstStyle/>
          <a:p>
            <a:pPr algn="just"/>
            <a:r>
              <a:rPr lang="en-CA" sz="4000" b="1" i="1" dirty="0">
                <a:latin typeface="Arial" panose="020B0604020202020204" pitchFamily="34" charset="0"/>
                <a:cs typeface="Arial" panose="020B0604020202020204" pitchFamily="34" charset="0"/>
              </a:rPr>
              <a:t>Observation</a:t>
            </a:r>
            <a:r>
              <a:rPr lang="en-US" sz="4000" i="1"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SAM has powerful ability at finding the location of foreground objects, which is particularly impressive for everyday applications such as object detection and online meeting background subtraction. However, in situations involving noisy backgrounds, similar foreground and background, or scenes requiring more detailed segmentation, SAM leaves a significant opportunity for further exploration and improvement.</a:t>
            </a:r>
            <a:endParaRPr lang="en-US" sz="4800" dirty="0">
              <a:latin typeface="Arial" panose="020B0604020202020204" pitchFamily="34" charset="0"/>
              <a:cs typeface="Arial" panose="020B0604020202020204" pitchFamily="34" charset="0"/>
            </a:endParaRPr>
          </a:p>
        </p:txBody>
      </p:sp>
      <p:pic>
        <p:nvPicPr>
          <p:cNvPr id="3" name="图片 7">
            <a:extLst>
              <a:ext uri="{FF2B5EF4-FFF2-40B4-BE49-F238E27FC236}">
                <a16:creationId xmlns:a16="http://schemas.microsoft.com/office/drawing/2014/main" id="{75A0F071-DCE6-2FB9-F9BD-F1CCBA6CA3FB}"/>
              </a:ext>
            </a:extLst>
          </p:cNvPr>
          <p:cNvPicPr>
            <a:picLocks/>
          </p:cNvPicPr>
          <p:nvPr/>
        </p:nvPicPr>
        <p:blipFill>
          <a:blip r:embed="rId19"/>
          <a:stretch>
            <a:fillRect/>
          </a:stretch>
        </p:blipFill>
        <p:spPr>
          <a:xfrm>
            <a:off x="4121550" y="4171213"/>
            <a:ext cx="4099723" cy="2928375"/>
          </a:xfrm>
          <a:prstGeom prst="rect">
            <a:avLst/>
          </a:prstGeom>
        </p:spPr>
      </p:pic>
      <p:pic>
        <p:nvPicPr>
          <p:cNvPr id="4" name="图片 9">
            <a:extLst>
              <a:ext uri="{FF2B5EF4-FFF2-40B4-BE49-F238E27FC236}">
                <a16:creationId xmlns:a16="http://schemas.microsoft.com/office/drawing/2014/main" id="{D781227F-1BFA-75D1-95C1-F9F90CE1CD70}"/>
              </a:ext>
            </a:extLst>
          </p:cNvPr>
          <p:cNvPicPr>
            <a:picLocks/>
          </p:cNvPicPr>
          <p:nvPr/>
        </p:nvPicPr>
        <p:blipFill>
          <a:blip r:embed="rId20"/>
          <a:stretch>
            <a:fillRect/>
          </a:stretch>
        </p:blipFill>
        <p:spPr>
          <a:xfrm>
            <a:off x="45886" y="4171213"/>
            <a:ext cx="4099723" cy="2928375"/>
          </a:xfrm>
          <a:prstGeom prst="rect">
            <a:avLst/>
          </a:prstGeom>
        </p:spPr>
      </p:pic>
      <p:pic>
        <p:nvPicPr>
          <p:cNvPr id="26" name="图片 11">
            <a:extLst>
              <a:ext uri="{FF2B5EF4-FFF2-40B4-BE49-F238E27FC236}">
                <a16:creationId xmlns:a16="http://schemas.microsoft.com/office/drawing/2014/main" id="{D15DF596-A03B-6D93-3D2E-E96C346ADF15}"/>
              </a:ext>
            </a:extLst>
          </p:cNvPr>
          <p:cNvPicPr>
            <a:picLocks/>
          </p:cNvPicPr>
          <p:nvPr/>
        </p:nvPicPr>
        <p:blipFill>
          <a:blip r:embed="rId21">
            <a:alphaModFix amt="50000"/>
            <a:duotone>
              <a:prstClr val="black"/>
              <a:schemeClr val="accent5">
                <a:tint val="45000"/>
                <a:satMod val="400000"/>
              </a:schemeClr>
            </a:duotone>
          </a:blip>
          <a:stretch>
            <a:fillRect/>
          </a:stretch>
        </p:blipFill>
        <p:spPr>
          <a:xfrm>
            <a:off x="45886" y="4171213"/>
            <a:ext cx="4099723" cy="2928375"/>
          </a:xfrm>
          <a:prstGeom prst="rect">
            <a:avLst/>
          </a:prstGeom>
        </p:spPr>
      </p:pic>
      <p:pic>
        <p:nvPicPr>
          <p:cNvPr id="28" name="图片 6">
            <a:extLst>
              <a:ext uri="{FF2B5EF4-FFF2-40B4-BE49-F238E27FC236}">
                <a16:creationId xmlns:a16="http://schemas.microsoft.com/office/drawing/2014/main" id="{5FCE18AD-46BA-53C0-3339-B04C466654DE}"/>
              </a:ext>
            </a:extLst>
          </p:cNvPr>
          <p:cNvPicPr>
            <a:picLocks noChangeAspect="1"/>
          </p:cNvPicPr>
          <p:nvPr/>
        </p:nvPicPr>
        <p:blipFill>
          <a:blip r:embed="rId25"/>
          <a:stretch>
            <a:fillRect/>
          </a:stretch>
        </p:blipFill>
        <p:spPr>
          <a:xfrm>
            <a:off x="4121550" y="4172788"/>
            <a:ext cx="4097518" cy="2926800"/>
          </a:xfrm>
          <a:prstGeom prst="rect">
            <a:avLst/>
          </a:prstGeom>
        </p:spPr>
      </p:pic>
      <p:pic>
        <p:nvPicPr>
          <p:cNvPr id="29" name="Picture 28">
            <a:extLst>
              <a:ext uri="{FF2B5EF4-FFF2-40B4-BE49-F238E27FC236}">
                <a16:creationId xmlns:a16="http://schemas.microsoft.com/office/drawing/2014/main" id="{65021439-D2A4-F6AE-E9F5-E18958FB7D2F}"/>
              </a:ext>
            </a:extLst>
          </p:cNvPr>
          <p:cNvPicPr>
            <a:picLocks noChangeAspect="1"/>
          </p:cNvPicPr>
          <p:nvPr/>
        </p:nvPicPr>
        <p:blipFill>
          <a:blip r:embed="rId26"/>
          <a:stretch>
            <a:fillRect/>
          </a:stretch>
        </p:blipFill>
        <p:spPr>
          <a:xfrm>
            <a:off x="4121550" y="4172788"/>
            <a:ext cx="4097520" cy="2926800"/>
          </a:xfrm>
          <a:prstGeom prst="rect">
            <a:avLst/>
          </a:prstGeom>
        </p:spPr>
      </p:pic>
      <p:pic>
        <p:nvPicPr>
          <p:cNvPr id="30" name="Picture 29">
            <a:extLst>
              <a:ext uri="{FF2B5EF4-FFF2-40B4-BE49-F238E27FC236}">
                <a16:creationId xmlns:a16="http://schemas.microsoft.com/office/drawing/2014/main" id="{23094D24-3870-475A-FC3F-A3EF14518A73}"/>
              </a:ext>
            </a:extLst>
          </p:cNvPr>
          <p:cNvPicPr>
            <a:picLocks noChangeAspect="1"/>
          </p:cNvPicPr>
          <p:nvPr/>
        </p:nvPicPr>
        <p:blipFill>
          <a:blip r:embed="rId27"/>
          <a:stretch>
            <a:fillRect/>
          </a:stretch>
        </p:blipFill>
        <p:spPr>
          <a:xfrm>
            <a:off x="48089" y="4172788"/>
            <a:ext cx="4097520" cy="2926800"/>
          </a:xfrm>
          <a:prstGeom prst="rect">
            <a:avLst/>
          </a:prstGeom>
        </p:spPr>
      </p:pic>
      <p:pic>
        <p:nvPicPr>
          <p:cNvPr id="31" name="Picture 30">
            <a:extLst>
              <a:ext uri="{FF2B5EF4-FFF2-40B4-BE49-F238E27FC236}">
                <a16:creationId xmlns:a16="http://schemas.microsoft.com/office/drawing/2014/main" id="{BAB481B9-EDF0-1E3B-22A8-D29AA9737E65}"/>
              </a:ext>
            </a:extLst>
          </p:cNvPr>
          <p:cNvPicPr>
            <a:picLocks noChangeAspect="1"/>
          </p:cNvPicPr>
          <p:nvPr/>
        </p:nvPicPr>
        <p:blipFill>
          <a:blip r:embed="rId28">
            <a:alphaModFix amt="50000"/>
            <a:duotone>
              <a:prstClr val="black"/>
              <a:schemeClr val="accent5">
                <a:tint val="45000"/>
                <a:satMod val="400000"/>
              </a:schemeClr>
            </a:duotone>
          </a:blip>
          <a:stretch>
            <a:fillRect/>
          </a:stretch>
        </p:blipFill>
        <p:spPr>
          <a:xfrm>
            <a:off x="48089" y="4172788"/>
            <a:ext cx="4097520" cy="2926800"/>
          </a:xfrm>
          <a:prstGeom prst="rect">
            <a:avLst/>
          </a:prstGeom>
        </p:spPr>
      </p:pic>
    </p:spTree>
    <p:extLst>
      <p:ext uri="{BB962C8B-B14F-4D97-AF65-F5344CB8AC3E}">
        <p14:creationId xmlns:p14="http://schemas.microsoft.com/office/powerpoint/2010/main" val="3497216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173067B4-ADAB-0A3D-2899-6D71DAB07697}"/>
              </a:ext>
            </a:extLst>
          </p:cNvPr>
          <p:cNvSpPr txBox="1"/>
          <p:nvPr/>
        </p:nvSpPr>
        <p:spPr>
          <a:xfrm>
            <a:off x="0" y="946607"/>
            <a:ext cx="24793575" cy="1107996"/>
          </a:xfrm>
          <a:prstGeom prst="rect">
            <a:avLst/>
          </a:prstGeom>
          <a:noFill/>
        </p:spPr>
        <p:txBody>
          <a:bodyPr wrap="square" rtlCol="0">
            <a:spAutoFit/>
          </a:bodyPr>
          <a:lstStyle/>
          <a:p>
            <a:pPr algn="ctr"/>
            <a:r>
              <a:rPr lang="en-US" altLang="zh-CN" sz="6600" i="1" dirty="0">
                <a:latin typeface="+mj-lt"/>
                <a:cs typeface="Calibri" panose="020F0502020204030204" pitchFamily="34" charset="0"/>
              </a:rPr>
              <a:t>Application</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on</a:t>
            </a:r>
            <a:r>
              <a:rPr lang="zh-CN" altLang="en-US" sz="6600" i="1" dirty="0">
                <a:latin typeface="+mj-lt"/>
                <a:cs typeface="Calibri" panose="020F0502020204030204" pitchFamily="34" charset="0"/>
              </a:rPr>
              <a:t> </a:t>
            </a:r>
            <a:r>
              <a:rPr lang="en-US" altLang="zh-CN" sz="6600" i="1" dirty="0">
                <a:solidFill>
                  <a:schemeClr val="accent5">
                    <a:lumMod val="60000"/>
                    <a:lumOff val="40000"/>
                  </a:schemeClr>
                </a:solidFill>
                <a:latin typeface="+mj-lt"/>
                <a:cs typeface="Calibri" panose="020F0502020204030204" pitchFamily="34" charset="0"/>
              </a:rPr>
              <a:t>Healthcare</a:t>
            </a:r>
            <a:endParaRPr kumimoji="1" lang="en-US" altLang="zh-CN" sz="6600" i="1" dirty="0">
              <a:solidFill>
                <a:schemeClr val="accent5">
                  <a:lumMod val="60000"/>
                  <a:lumOff val="40000"/>
                </a:schemeClr>
              </a:solidFill>
              <a:latin typeface="+mj-lt"/>
              <a:cs typeface="Calibri" panose="020F0502020204030204" pitchFamily="34" charset="0"/>
            </a:endParaRPr>
          </a:p>
        </p:txBody>
      </p:sp>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185712" y="2202109"/>
              <a:ext cx="2268000" cy="431107"/>
            </a:xfrm>
            <a:prstGeom prst="rect">
              <a:avLst/>
            </a:prstGeom>
            <a:grpFill/>
          </p:spPr>
        </p:pic>
      </p:grpSp>
      <p:sp>
        <p:nvSpPr>
          <p:cNvPr id="62" name="文本框 12">
            <a:extLst>
              <a:ext uri="{FF2B5EF4-FFF2-40B4-BE49-F238E27FC236}">
                <a16:creationId xmlns:a16="http://schemas.microsoft.com/office/drawing/2014/main" id="{DF7A98C1-30B1-D75F-D347-ECD6A0336E8D}"/>
              </a:ext>
            </a:extLst>
          </p:cNvPr>
          <p:cNvSpPr txBox="1"/>
          <p:nvPr/>
        </p:nvSpPr>
        <p:spPr>
          <a:xfrm>
            <a:off x="975829" y="5798570"/>
            <a:ext cx="696024" cy="593111"/>
          </a:xfrm>
          <a:prstGeom prst="rect">
            <a:avLst/>
          </a:prstGeom>
          <a:noFill/>
        </p:spPr>
        <p:txBody>
          <a:bodyPr wrap="none" rtlCol="0">
            <a:spAutoFit/>
          </a:bodyPr>
          <a:lstStyle/>
          <a:p>
            <a:pPr algn="ctr"/>
            <a:r>
              <a:rPr kumimoji="1" lang="en-US" altLang="zh-CN" sz="3254" dirty="0">
                <a:latin typeface="Arial" panose="020B0604020202020204" pitchFamily="34" charset="0"/>
                <a:cs typeface="Arial" panose="020B0604020202020204" pitchFamily="34" charset="0"/>
              </a:rPr>
              <a:t>(a)</a:t>
            </a:r>
            <a:endParaRPr kumimoji="1" lang="zh-CN" altLang="en-US" sz="3254" dirty="0">
              <a:latin typeface="Arial" panose="020B0604020202020204" pitchFamily="34" charset="0"/>
              <a:cs typeface="Arial" panose="020B0604020202020204" pitchFamily="34" charset="0"/>
            </a:endParaRPr>
          </a:p>
        </p:txBody>
      </p:sp>
      <p:sp>
        <p:nvSpPr>
          <p:cNvPr id="69" name="文本框 22">
            <a:extLst>
              <a:ext uri="{FF2B5EF4-FFF2-40B4-BE49-F238E27FC236}">
                <a16:creationId xmlns:a16="http://schemas.microsoft.com/office/drawing/2014/main" id="{24A6DEAC-1F9E-2F2F-BBBC-B9F5273BABF2}"/>
              </a:ext>
            </a:extLst>
          </p:cNvPr>
          <p:cNvSpPr txBox="1"/>
          <p:nvPr/>
        </p:nvSpPr>
        <p:spPr>
          <a:xfrm>
            <a:off x="975829" y="8909712"/>
            <a:ext cx="696024" cy="593111"/>
          </a:xfrm>
          <a:prstGeom prst="rect">
            <a:avLst/>
          </a:prstGeom>
          <a:noFill/>
        </p:spPr>
        <p:txBody>
          <a:bodyPr wrap="none" rtlCol="0">
            <a:spAutoFit/>
          </a:bodyPr>
          <a:lstStyle/>
          <a:p>
            <a:pPr algn="ctr"/>
            <a:r>
              <a:rPr kumimoji="1" lang="en-US" altLang="zh-CN" sz="3254" dirty="0">
                <a:latin typeface="Arial" panose="020B0604020202020204" pitchFamily="34" charset="0"/>
                <a:cs typeface="Arial" panose="020B0604020202020204" pitchFamily="34" charset="0"/>
              </a:rPr>
              <a:t>(b)</a:t>
            </a:r>
            <a:endParaRPr kumimoji="1" lang="zh-CN" altLang="en-US" sz="3254" dirty="0">
              <a:latin typeface="Arial" panose="020B0604020202020204" pitchFamily="34" charset="0"/>
              <a:cs typeface="Arial" panose="020B0604020202020204" pitchFamily="34" charset="0"/>
            </a:endParaRPr>
          </a:p>
        </p:txBody>
      </p:sp>
      <p:sp>
        <p:nvSpPr>
          <p:cNvPr id="70" name="文本框 23">
            <a:extLst>
              <a:ext uri="{FF2B5EF4-FFF2-40B4-BE49-F238E27FC236}">
                <a16:creationId xmlns:a16="http://schemas.microsoft.com/office/drawing/2014/main" id="{E542DF99-06D5-B71F-0184-6E37E39F33D9}"/>
              </a:ext>
            </a:extLst>
          </p:cNvPr>
          <p:cNvSpPr txBox="1"/>
          <p:nvPr/>
        </p:nvSpPr>
        <p:spPr>
          <a:xfrm>
            <a:off x="2708430" y="10867672"/>
            <a:ext cx="2294218"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RGB Image</a:t>
            </a:r>
            <a:endParaRPr kumimoji="1" lang="zh-CN" altLang="en-US" sz="3152" dirty="0">
              <a:latin typeface="Arial" panose="020B0604020202020204" pitchFamily="34" charset="0"/>
              <a:cs typeface="Arial" panose="020B0604020202020204" pitchFamily="34" charset="0"/>
            </a:endParaRPr>
          </a:p>
        </p:txBody>
      </p:sp>
      <p:sp>
        <p:nvSpPr>
          <p:cNvPr id="71" name="文本框 24">
            <a:extLst>
              <a:ext uri="{FF2B5EF4-FFF2-40B4-BE49-F238E27FC236}">
                <a16:creationId xmlns:a16="http://schemas.microsoft.com/office/drawing/2014/main" id="{C29FD6BD-89DA-DFD6-828C-345A689DD3B1}"/>
              </a:ext>
            </a:extLst>
          </p:cNvPr>
          <p:cNvSpPr txBox="1"/>
          <p:nvPr/>
        </p:nvSpPr>
        <p:spPr>
          <a:xfrm>
            <a:off x="6863043" y="10867672"/>
            <a:ext cx="2563651"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Ground</a:t>
            </a:r>
            <a:r>
              <a:rPr kumimoji="1" lang="zh-CN" altLang="en-US" sz="3152" dirty="0">
                <a:latin typeface="Arial" panose="020B0604020202020204" pitchFamily="34" charset="0"/>
                <a:cs typeface="Arial" panose="020B0604020202020204" pitchFamily="34" charset="0"/>
              </a:rPr>
              <a:t> </a:t>
            </a:r>
            <a:r>
              <a:rPr kumimoji="1" lang="en-US" altLang="zh-CN" sz="3152" dirty="0">
                <a:latin typeface="Arial" panose="020B0604020202020204" pitchFamily="34" charset="0"/>
                <a:cs typeface="Arial" panose="020B0604020202020204" pitchFamily="34" charset="0"/>
              </a:rPr>
              <a:t>Truth</a:t>
            </a:r>
            <a:endParaRPr kumimoji="1" lang="zh-CN" altLang="en-US" sz="3152" dirty="0">
              <a:latin typeface="Arial" panose="020B0604020202020204" pitchFamily="34" charset="0"/>
              <a:cs typeface="Arial" panose="020B0604020202020204" pitchFamily="34" charset="0"/>
            </a:endParaRPr>
          </a:p>
        </p:txBody>
      </p:sp>
      <p:sp>
        <p:nvSpPr>
          <p:cNvPr id="72" name="文本框 25">
            <a:extLst>
              <a:ext uri="{FF2B5EF4-FFF2-40B4-BE49-F238E27FC236}">
                <a16:creationId xmlns:a16="http://schemas.microsoft.com/office/drawing/2014/main" id="{31681CB7-CF5A-A91E-F5E8-7FC2B0883A27}"/>
              </a:ext>
            </a:extLst>
          </p:cNvPr>
          <p:cNvSpPr txBox="1"/>
          <p:nvPr/>
        </p:nvSpPr>
        <p:spPr>
          <a:xfrm>
            <a:off x="11828903"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1</a:t>
            </a:r>
            <a:endParaRPr kumimoji="1" lang="zh-CN" altLang="en-US" sz="3152" baseline="30000" dirty="0">
              <a:latin typeface="Arial" panose="020B0604020202020204" pitchFamily="34" charset="0"/>
              <a:cs typeface="Arial" panose="020B0604020202020204" pitchFamily="34" charset="0"/>
            </a:endParaRPr>
          </a:p>
        </p:txBody>
      </p:sp>
      <p:sp>
        <p:nvSpPr>
          <p:cNvPr id="73" name="文本框 26">
            <a:extLst>
              <a:ext uri="{FF2B5EF4-FFF2-40B4-BE49-F238E27FC236}">
                <a16:creationId xmlns:a16="http://schemas.microsoft.com/office/drawing/2014/main" id="{E23CAB16-6854-CB07-54E5-80B326BA6337}"/>
              </a:ext>
            </a:extLst>
          </p:cNvPr>
          <p:cNvSpPr txBox="1"/>
          <p:nvPr/>
        </p:nvSpPr>
        <p:spPr>
          <a:xfrm>
            <a:off x="16118228"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2</a:t>
            </a:r>
            <a:endParaRPr kumimoji="1" lang="zh-CN" altLang="en-US" sz="3152" baseline="30000" dirty="0">
              <a:latin typeface="Arial" panose="020B0604020202020204" pitchFamily="34" charset="0"/>
              <a:cs typeface="Arial" panose="020B0604020202020204" pitchFamily="34" charset="0"/>
            </a:endParaRPr>
          </a:p>
        </p:txBody>
      </p:sp>
      <p:sp>
        <p:nvSpPr>
          <p:cNvPr id="74" name="文本框 27">
            <a:extLst>
              <a:ext uri="{FF2B5EF4-FFF2-40B4-BE49-F238E27FC236}">
                <a16:creationId xmlns:a16="http://schemas.microsoft.com/office/drawing/2014/main" id="{7D7B8BD8-C305-850B-C4FD-14627ADB296F}"/>
              </a:ext>
            </a:extLst>
          </p:cNvPr>
          <p:cNvSpPr txBox="1"/>
          <p:nvPr/>
        </p:nvSpPr>
        <p:spPr>
          <a:xfrm>
            <a:off x="20407560"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3</a:t>
            </a:r>
            <a:endParaRPr kumimoji="1" lang="zh-CN" altLang="en-US" sz="3152" baseline="30000" dirty="0">
              <a:latin typeface="Arial" panose="020B0604020202020204" pitchFamily="34" charset="0"/>
              <a:cs typeface="Arial" panose="020B0604020202020204" pitchFamily="34" charset="0"/>
            </a:endParaRPr>
          </a:p>
        </p:txBody>
      </p:sp>
      <p:sp>
        <p:nvSpPr>
          <p:cNvPr id="3" name="文本框 25">
            <a:extLst>
              <a:ext uri="{FF2B5EF4-FFF2-40B4-BE49-F238E27FC236}">
                <a16:creationId xmlns:a16="http://schemas.microsoft.com/office/drawing/2014/main" id="{C6C18617-A810-AE43-1A2F-05323588DBC6}"/>
              </a:ext>
            </a:extLst>
          </p:cNvPr>
          <p:cNvSpPr txBox="1"/>
          <p:nvPr/>
        </p:nvSpPr>
        <p:spPr>
          <a:xfrm>
            <a:off x="0" y="13617779"/>
            <a:ext cx="13754585" cy="577402"/>
          </a:xfrm>
          <a:prstGeom prst="rect">
            <a:avLst/>
          </a:prstGeom>
          <a:noFill/>
        </p:spPr>
        <p:txBody>
          <a:bodyPr wrap="square" rtlCol="0">
            <a:spAutoFit/>
          </a:bodyPr>
          <a:lstStyle/>
          <a:p>
            <a:pPr algn="ctr"/>
            <a:r>
              <a:rPr kumimoji="1" lang="en-US" altLang="zh-CN" sz="3152" dirty="0">
                <a:latin typeface="Arial" panose="020B0604020202020204" pitchFamily="34" charset="0"/>
                <a:cs typeface="Arial" panose="020B0604020202020204" pitchFamily="34" charset="0"/>
              </a:rPr>
              <a:t>Note: SAM</a:t>
            </a:r>
            <a:r>
              <a:rPr kumimoji="1" lang="en-US" altLang="zh-CN" sz="3152" baseline="30000" dirty="0">
                <a:latin typeface="Arial" panose="020B0604020202020204" pitchFamily="34" charset="0"/>
                <a:cs typeface="Arial" panose="020B0604020202020204" pitchFamily="34" charset="0"/>
              </a:rPr>
              <a:t>1/2/3</a:t>
            </a:r>
            <a:r>
              <a:rPr kumimoji="1" lang="zh-CN" altLang="en-US" sz="3152" baseline="30000" dirty="0">
                <a:latin typeface="Arial" panose="020B0604020202020204" pitchFamily="34" charset="0"/>
                <a:cs typeface="Arial" panose="020B0604020202020204" pitchFamily="34" charset="0"/>
              </a:rPr>
              <a:t> </a:t>
            </a:r>
            <a:r>
              <a:rPr kumimoji="1" lang="en-US" altLang="zh-CN" sz="3152" dirty="0">
                <a:latin typeface="Arial" panose="020B0604020202020204" pitchFamily="34" charset="0"/>
                <a:cs typeface="Arial" panose="020B0604020202020204" pitchFamily="34" charset="0"/>
              </a:rPr>
              <a:t>mean using Click, Box, and Everything modes respectively</a:t>
            </a:r>
            <a:endParaRPr kumimoji="1" lang="zh-CN" altLang="en-US" sz="3152" baseline="30000" dirty="0">
              <a:latin typeface="Arial" panose="020B0604020202020204" pitchFamily="34" charset="0"/>
              <a:cs typeface="Arial" panose="020B0604020202020204" pitchFamily="34" charset="0"/>
            </a:endParaRPr>
          </a:p>
        </p:txBody>
      </p:sp>
      <p:sp>
        <p:nvSpPr>
          <p:cNvPr id="4" name="Rounded Rectangle 3">
            <a:extLst>
              <a:ext uri="{FF2B5EF4-FFF2-40B4-BE49-F238E27FC236}">
                <a16:creationId xmlns:a16="http://schemas.microsoft.com/office/drawing/2014/main" id="{4F630A6D-56BD-0EFD-F56F-0BF361863193}"/>
              </a:ext>
            </a:extLst>
          </p:cNvPr>
          <p:cNvSpPr/>
          <p:nvPr/>
        </p:nvSpPr>
        <p:spPr>
          <a:xfrm>
            <a:off x="8664699" y="3110035"/>
            <a:ext cx="7532444" cy="914400"/>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i="1" u="sng" dirty="0">
                <a:solidFill>
                  <a:schemeClr val="tx1"/>
                </a:solidFill>
                <a:latin typeface="+mj-lt"/>
                <a:cs typeface="Calibri" panose="020F0502020204030204" pitchFamily="34" charset="0"/>
              </a:rPr>
              <a:t>Optic</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Disc</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and</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Cup</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Segmentation</a:t>
            </a:r>
            <a:endParaRPr lang="en-US" sz="4000" i="1" u="sng" dirty="0">
              <a:solidFill>
                <a:schemeClr val="tx1"/>
              </a:solidFill>
              <a:latin typeface="+mj-lt"/>
              <a:cs typeface="Calibri" panose="020F0502020204030204" pitchFamily="34" charset="0"/>
            </a:endParaRPr>
          </a:p>
        </p:txBody>
      </p:sp>
      <p:pic>
        <p:nvPicPr>
          <p:cNvPr id="34" name="图片 63">
            <a:extLst>
              <a:ext uri="{FF2B5EF4-FFF2-40B4-BE49-F238E27FC236}">
                <a16:creationId xmlns:a16="http://schemas.microsoft.com/office/drawing/2014/main" id="{17EF762A-6AF3-9AFB-439C-0EB840D937C9}"/>
              </a:ext>
            </a:extLst>
          </p:cNvPr>
          <p:cNvPicPr>
            <a:picLocks/>
          </p:cNvPicPr>
          <p:nvPr/>
        </p:nvPicPr>
        <p:blipFill>
          <a:blip r:embed="rId5"/>
          <a:stretch>
            <a:fillRect/>
          </a:stretch>
        </p:blipFill>
        <p:spPr>
          <a:xfrm>
            <a:off x="6095009" y="7816513"/>
            <a:ext cx="4099723" cy="2928375"/>
          </a:xfrm>
          <a:prstGeom prst="rect">
            <a:avLst/>
          </a:prstGeom>
        </p:spPr>
      </p:pic>
      <p:pic>
        <p:nvPicPr>
          <p:cNvPr id="35" name="图片 50">
            <a:extLst>
              <a:ext uri="{FF2B5EF4-FFF2-40B4-BE49-F238E27FC236}">
                <a16:creationId xmlns:a16="http://schemas.microsoft.com/office/drawing/2014/main" id="{AC794FBB-C392-5986-9FA7-AF67C0F096AB}"/>
              </a:ext>
            </a:extLst>
          </p:cNvPr>
          <p:cNvPicPr>
            <a:picLocks/>
          </p:cNvPicPr>
          <p:nvPr/>
        </p:nvPicPr>
        <p:blipFill>
          <a:blip r:embed="rId6"/>
          <a:stretch>
            <a:fillRect/>
          </a:stretch>
        </p:blipFill>
        <p:spPr>
          <a:xfrm>
            <a:off x="6095009" y="4705371"/>
            <a:ext cx="4099723" cy="2928375"/>
          </a:xfrm>
          <a:prstGeom prst="rect">
            <a:avLst/>
          </a:prstGeom>
        </p:spPr>
      </p:pic>
      <p:pic>
        <p:nvPicPr>
          <p:cNvPr id="36" name="图片 41">
            <a:extLst>
              <a:ext uri="{FF2B5EF4-FFF2-40B4-BE49-F238E27FC236}">
                <a16:creationId xmlns:a16="http://schemas.microsoft.com/office/drawing/2014/main" id="{53CF1021-59BD-0EF3-96A7-F49C52456051}"/>
              </a:ext>
            </a:extLst>
          </p:cNvPr>
          <p:cNvPicPr>
            <a:picLocks/>
          </p:cNvPicPr>
          <p:nvPr/>
        </p:nvPicPr>
        <p:blipFill>
          <a:blip r:embed="rId7"/>
          <a:stretch>
            <a:fillRect/>
          </a:stretch>
        </p:blipFill>
        <p:spPr>
          <a:xfrm>
            <a:off x="10384336" y="4705371"/>
            <a:ext cx="4099723" cy="2928375"/>
          </a:xfrm>
          <a:prstGeom prst="rect">
            <a:avLst/>
          </a:prstGeom>
        </p:spPr>
      </p:pic>
      <p:pic>
        <p:nvPicPr>
          <p:cNvPr id="37" name="图片 42">
            <a:extLst>
              <a:ext uri="{FF2B5EF4-FFF2-40B4-BE49-F238E27FC236}">
                <a16:creationId xmlns:a16="http://schemas.microsoft.com/office/drawing/2014/main" id="{663385EE-80C3-E765-429A-844229D449E0}"/>
              </a:ext>
            </a:extLst>
          </p:cNvPr>
          <p:cNvPicPr>
            <a:picLocks/>
          </p:cNvPicPr>
          <p:nvPr/>
        </p:nvPicPr>
        <p:blipFill>
          <a:blip r:embed="rId8"/>
          <a:stretch>
            <a:fillRect/>
          </a:stretch>
        </p:blipFill>
        <p:spPr>
          <a:xfrm>
            <a:off x="14673663" y="4705371"/>
            <a:ext cx="4099723" cy="2928375"/>
          </a:xfrm>
          <a:prstGeom prst="rect">
            <a:avLst/>
          </a:prstGeom>
        </p:spPr>
      </p:pic>
      <p:pic>
        <p:nvPicPr>
          <p:cNvPr id="38" name="图片 43">
            <a:extLst>
              <a:ext uri="{FF2B5EF4-FFF2-40B4-BE49-F238E27FC236}">
                <a16:creationId xmlns:a16="http://schemas.microsoft.com/office/drawing/2014/main" id="{741C00DB-34EF-88B3-F507-18A6E7ACBEEB}"/>
              </a:ext>
            </a:extLst>
          </p:cNvPr>
          <p:cNvPicPr>
            <a:picLocks/>
          </p:cNvPicPr>
          <p:nvPr/>
        </p:nvPicPr>
        <p:blipFill>
          <a:blip r:embed="rId9"/>
          <a:stretch>
            <a:fillRect/>
          </a:stretch>
        </p:blipFill>
        <p:spPr>
          <a:xfrm>
            <a:off x="18962994" y="4705371"/>
            <a:ext cx="4099723" cy="2928375"/>
          </a:xfrm>
          <a:prstGeom prst="rect">
            <a:avLst/>
          </a:prstGeom>
        </p:spPr>
      </p:pic>
      <p:pic>
        <p:nvPicPr>
          <p:cNvPr id="39" name="图片 48">
            <a:extLst>
              <a:ext uri="{FF2B5EF4-FFF2-40B4-BE49-F238E27FC236}">
                <a16:creationId xmlns:a16="http://schemas.microsoft.com/office/drawing/2014/main" id="{3C403A85-6B11-85D4-2C70-335E42D27CCC}"/>
              </a:ext>
            </a:extLst>
          </p:cNvPr>
          <p:cNvPicPr>
            <a:picLocks/>
          </p:cNvPicPr>
          <p:nvPr/>
        </p:nvPicPr>
        <p:blipFill>
          <a:blip r:embed="rId6"/>
          <a:stretch>
            <a:fillRect/>
          </a:stretch>
        </p:blipFill>
        <p:spPr>
          <a:xfrm>
            <a:off x="1805682" y="4705371"/>
            <a:ext cx="4099723" cy="2928375"/>
          </a:xfrm>
          <a:prstGeom prst="rect">
            <a:avLst/>
          </a:prstGeom>
        </p:spPr>
      </p:pic>
      <p:pic>
        <p:nvPicPr>
          <p:cNvPr id="40" name="图片 49">
            <a:extLst>
              <a:ext uri="{FF2B5EF4-FFF2-40B4-BE49-F238E27FC236}">
                <a16:creationId xmlns:a16="http://schemas.microsoft.com/office/drawing/2014/main" id="{C7E59C29-D26F-DF9E-08A0-F818A8FC10B9}"/>
              </a:ext>
            </a:extLst>
          </p:cNvPr>
          <p:cNvPicPr>
            <a:picLocks/>
          </p:cNvPicPr>
          <p:nvPr/>
        </p:nvPicPr>
        <p:blipFill>
          <a:blip r:embed="rId10">
            <a:duotone>
              <a:prstClr val="black"/>
              <a:schemeClr val="accent5">
                <a:tint val="45000"/>
                <a:satMod val="400000"/>
              </a:schemeClr>
            </a:duotone>
            <a:alphaModFix amt="5000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6095009" y="4705371"/>
            <a:ext cx="4099723" cy="2928375"/>
          </a:xfrm>
          <a:prstGeom prst="rect">
            <a:avLst/>
          </a:prstGeom>
        </p:spPr>
      </p:pic>
      <p:pic>
        <p:nvPicPr>
          <p:cNvPr id="41" name="图片 58">
            <a:extLst>
              <a:ext uri="{FF2B5EF4-FFF2-40B4-BE49-F238E27FC236}">
                <a16:creationId xmlns:a16="http://schemas.microsoft.com/office/drawing/2014/main" id="{33247221-83D4-1BE2-FFF5-EE25A33A92B2}"/>
              </a:ext>
            </a:extLst>
          </p:cNvPr>
          <p:cNvPicPr>
            <a:picLocks/>
          </p:cNvPicPr>
          <p:nvPr/>
        </p:nvPicPr>
        <p:blipFill>
          <a:blip r:embed="rId5"/>
          <a:stretch>
            <a:fillRect/>
          </a:stretch>
        </p:blipFill>
        <p:spPr>
          <a:xfrm>
            <a:off x="1805682" y="7816513"/>
            <a:ext cx="4099723" cy="2928375"/>
          </a:xfrm>
          <a:prstGeom prst="rect">
            <a:avLst/>
          </a:prstGeom>
        </p:spPr>
      </p:pic>
      <p:pic>
        <p:nvPicPr>
          <p:cNvPr id="42" name="图片 59">
            <a:extLst>
              <a:ext uri="{FF2B5EF4-FFF2-40B4-BE49-F238E27FC236}">
                <a16:creationId xmlns:a16="http://schemas.microsoft.com/office/drawing/2014/main" id="{913703CE-5B79-E72D-F806-F96EA0016167}"/>
              </a:ext>
            </a:extLst>
          </p:cNvPr>
          <p:cNvPicPr>
            <a:picLocks/>
          </p:cNvPicPr>
          <p:nvPr/>
        </p:nvPicPr>
        <p:blipFill>
          <a:blip r:embed="rId12"/>
          <a:stretch>
            <a:fillRect/>
          </a:stretch>
        </p:blipFill>
        <p:spPr>
          <a:xfrm>
            <a:off x="10384336" y="7816513"/>
            <a:ext cx="4099723" cy="2928375"/>
          </a:xfrm>
          <a:prstGeom prst="rect">
            <a:avLst/>
          </a:prstGeom>
        </p:spPr>
      </p:pic>
      <p:pic>
        <p:nvPicPr>
          <p:cNvPr id="43" name="图片 60">
            <a:extLst>
              <a:ext uri="{FF2B5EF4-FFF2-40B4-BE49-F238E27FC236}">
                <a16:creationId xmlns:a16="http://schemas.microsoft.com/office/drawing/2014/main" id="{E20D5503-E6EF-AC7F-20E0-60A33DD4989C}"/>
              </a:ext>
            </a:extLst>
          </p:cNvPr>
          <p:cNvPicPr>
            <a:picLocks/>
          </p:cNvPicPr>
          <p:nvPr/>
        </p:nvPicPr>
        <p:blipFill>
          <a:blip r:embed="rId13"/>
          <a:stretch>
            <a:fillRect/>
          </a:stretch>
        </p:blipFill>
        <p:spPr>
          <a:xfrm>
            <a:off x="14673663" y="7816513"/>
            <a:ext cx="4099723" cy="2928375"/>
          </a:xfrm>
          <a:prstGeom prst="rect">
            <a:avLst/>
          </a:prstGeom>
        </p:spPr>
      </p:pic>
      <p:pic>
        <p:nvPicPr>
          <p:cNvPr id="44" name="图片 61">
            <a:extLst>
              <a:ext uri="{FF2B5EF4-FFF2-40B4-BE49-F238E27FC236}">
                <a16:creationId xmlns:a16="http://schemas.microsoft.com/office/drawing/2014/main" id="{F90E4207-A11C-862A-9587-F9E842E36D74}"/>
              </a:ext>
            </a:extLst>
          </p:cNvPr>
          <p:cNvPicPr>
            <a:picLocks/>
          </p:cNvPicPr>
          <p:nvPr/>
        </p:nvPicPr>
        <p:blipFill>
          <a:blip r:embed="rId14"/>
          <a:stretch>
            <a:fillRect/>
          </a:stretch>
        </p:blipFill>
        <p:spPr>
          <a:xfrm>
            <a:off x="18962994" y="7816513"/>
            <a:ext cx="4099723" cy="2928375"/>
          </a:xfrm>
          <a:prstGeom prst="rect">
            <a:avLst/>
          </a:prstGeom>
        </p:spPr>
      </p:pic>
      <p:pic>
        <p:nvPicPr>
          <p:cNvPr id="45" name="图片 62">
            <a:extLst>
              <a:ext uri="{FF2B5EF4-FFF2-40B4-BE49-F238E27FC236}">
                <a16:creationId xmlns:a16="http://schemas.microsoft.com/office/drawing/2014/main" id="{FF7425F3-B676-3C33-2A2A-40B5A0FA425D}"/>
              </a:ext>
            </a:extLst>
          </p:cNvPr>
          <p:cNvPicPr>
            <a:picLocks/>
          </p:cNvPicPr>
          <p:nvPr/>
        </p:nvPicPr>
        <p:blipFill>
          <a:blip r:embed="rId15">
            <a:biLevel thresh="50000"/>
            <a:alphaModFix amt="50000"/>
            <a:extLst>
              <a:ext uri="{BEBA8EAE-BF5A-486C-A8C5-ECC9F3942E4B}">
                <a14:imgProps xmlns:a14="http://schemas.microsoft.com/office/drawing/2010/main">
                  <a14:imgLayer r:embed="rId16">
                    <a14:imgEffect>
                      <a14:brightnessContrast bright="-40000" contrast="40000"/>
                    </a14:imgEffect>
                  </a14:imgLayer>
                </a14:imgProps>
              </a:ext>
            </a:extLst>
          </a:blip>
          <a:stretch>
            <a:fillRect/>
          </a:stretch>
        </p:blipFill>
        <p:spPr>
          <a:xfrm>
            <a:off x="6095009" y="7816513"/>
            <a:ext cx="4099723" cy="2928375"/>
          </a:xfrm>
          <a:prstGeom prst="rect">
            <a:avLst/>
          </a:prstGeom>
        </p:spPr>
      </p:pic>
      <p:sp>
        <p:nvSpPr>
          <p:cNvPr id="46" name="文本框 64">
            <a:extLst>
              <a:ext uri="{FF2B5EF4-FFF2-40B4-BE49-F238E27FC236}">
                <a16:creationId xmlns:a16="http://schemas.microsoft.com/office/drawing/2014/main" id="{F24A8E8C-F55B-83DF-A251-A2643AB5607E}"/>
              </a:ext>
            </a:extLst>
          </p:cNvPr>
          <p:cNvSpPr txBox="1"/>
          <p:nvPr/>
        </p:nvSpPr>
        <p:spPr>
          <a:xfrm>
            <a:off x="4774591" y="6941249"/>
            <a:ext cx="1099981" cy="692497"/>
          </a:xfrm>
          <a:prstGeom prst="rect">
            <a:avLst/>
          </a:prstGeom>
          <a:noFill/>
        </p:spPr>
        <p:txBody>
          <a:bodyPr wrap="none" rtlCol="0">
            <a:spAutoFit/>
          </a:bodyPr>
          <a:lstStyle/>
          <a:p>
            <a:pPr algn="r"/>
            <a:r>
              <a:rPr kumimoji="1" lang="en-US" altLang="zh-CN" sz="3900" b="1" dirty="0">
                <a:solidFill>
                  <a:schemeClr val="accent4">
                    <a:lumMod val="60000"/>
                    <a:lumOff val="40000"/>
                  </a:schemeClr>
                </a:solidFill>
                <a:latin typeface="Times" pitchFamily="2" charset="0"/>
              </a:rPr>
              <a:t>Disc</a:t>
            </a:r>
            <a:endParaRPr kumimoji="1" lang="zh-CN" altLang="en-US" sz="3900" b="1" dirty="0">
              <a:solidFill>
                <a:schemeClr val="accent4">
                  <a:lumMod val="60000"/>
                  <a:lumOff val="40000"/>
                </a:schemeClr>
              </a:solidFill>
              <a:latin typeface="Times" pitchFamily="2" charset="0"/>
            </a:endParaRPr>
          </a:p>
        </p:txBody>
      </p:sp>
      <p:sp>
        <p:nvSpPr>
          <p:cNvPr id="47" name="文本框 64">
            <a:extLst>
              <a:ext uri="{FF2B5EF4-FFF2-40B4-BE49-F238E27FC236}">
                <a16:creationId xmlns:a16="http://schemas.microsoft.com/office/drawing/2014/main" id="{5AB762D0-C992-0838-41A0-031452084FC6}"/>
              </a:ext>
            </a:extLst>
          </p:cNvPr>
          <p:cNvSpPr txBox="1"/>
          <p:nvPr/>
        </p:nvSpPr>
        <p:spPr>
          <a:xfrm>
            <a:off x="4774590" y="10052391"/>
            <a:ext cx="1103187" cy="692497"/>
          </a:xfrm>
          <a:prstGeom prst="rect">
            <a:avLst/>
          </a:prstGeom>
          <a:noFill/>
        </p:spPr>
        <p:txBody>
          <a:bodyPr wrap="none" rtlCol="0">
            <a:spAutoFit/>
          </a:bodyPr>
          <a:lstStyle/>
          <a:p>
            <a:pPr algn="r"/>
            <a:r>
              <a:rPr kumimoji="1" lang="en-US" altLang="zh-CN" sz="3900" b="1" dirty="0">
                <a:solidFill>
                  <a:schemeClr val="accent4">
                    <a:lumMod val="60000"/>
                    <a:lumOff val="40000"/>
                  </a:schemeClr>
                </a:solidFill>
                <a:latin typeface="Times" pitchFamily="2" charset="0"/>
              </a:rPr>
              <a:t>Cup</a:t>
            </a:r>
            <a:endParaRPr kumimoji="1" lang="zh-CN" altLang="en-US" sz="3900" b="1" dirty="0">
              <a:solidFill>
                <a:schemeClr val="accent4">
                  <a:lumMod val="60000"/>
                  <a:lumOff val="40000"/>
                </a:schemeClr>
              </a:solidFill>
              <a:latin typeface="Times" pitchFamily="2" charset="0"/>
            </a:endParaRPr>
          </a:p>
        </p:txBody>
      </p:sp>
      <p:sp>
        <p:nvSpPr>
          <p:cNvPr id="48" name="TextBox 47">
            <a:extLst>
              <a:ext uri="{FF2B5EF4-FFF2-40B4-BE49-F238E27FC236}">
                <a16:creationId xmlns:a16="http://schemas.microsoft.com/office/drawing/2014/main" id="{CB9C2974-86F5-F08C-AD8C-8F54A4174512}"/>
              </a:ext>
            </a:extLst>
          </p:cNvPr>
          <p:cNvSpPr txBox="1"/>
          <p:nvPr/>
        </p:nvSpPr>
        <p:spPr>
          <a:xfrm>
            <a:off x="21259018" y="10221668"/>
            <a:ext cx="1803699" cy="523220"/>
          </a:xfrm>
          <a:prstGeom prst="rect">
            <a:avLst/>
          </a:prstGeom>
          <a:noFill/>
        </p:spPr>
        <p:txBody>
          <a:bodyPr wrap="none" rtlCol="0">
            <a:spAutoFit/>
          </a:bodyPr>
          <a:lstStyle/>
          <a:p>
            <a:r>
              <a:rPr lang="en-US" sz="2800" dirty="0">
                <a:solidFill>
                  <a:srgbClr val="FFFF00"/>
                </a:solidFill>
                <a:latin typeface="Arial" panose="020B0604020202020204" pitchFamily="34" charset="0"/>
                <a:cs typeface="Arial" panose="020B0604020202020204" pitchFamily="34" charset="0"/>
              </a:rPr>
              <a:t>No results</a:t>
            </a:r>
          </a:p>
        </p:txBody>
      </p:sp>
      <p:sp>
        <p:nvSpPr>
          <p:cNvPr id="49" name="TextBox 48">
            <a:extLst>
              <a:ext uri="{FF2B5EF4-FFF2-40B4-BE49-F238E27FC236}">
                <a16:creationId xmlns:a16="http://schemas.microsoft.com/office/drawing/2014/main" id="{DA30FBD9-0E01-600B-E519-AEFAE858FF36}"/>
              </a:ext>
            </a:extLst>
          </p:cNvPr>
          <p:cNvSpPr txBox="1"/>
          <p:nvPr/>
        </p:nvSpPr>
        <p:spPr>
          <a:xfrm>
            <a:off x="21259018" y="7110526"/>
            <a:ext cx="1803699" cy="523220"/>
          </a:xfrm>
          <a:prstGeom prst="rect">
            <a:avLst/>
          </a:prstGeom>
          <a:noFill/>
        </p:spPr>
        <p:txBody>
          <a:bodyPr wrap="none" rtlCol="0">
            <a:spAutoFit/>
          </a:bodyPr>
          <a:lstStyle/>
          <a:p>
            <a:r>
              <a:rPr lang="en-US" sz="2800" dirty="0">
                <a:solidFill>
                  <a:srgbClr val="FFFF00"/>
                </a:solidFill>
                <a:latin typeface="Arial" panose="020B0604020202020204" pitchFamily="34" charset="0"/>
                <a:cs typeface="Arial" panose="020B0604020202020204" pitchFamily="34" charset="0"/>
              </a:rPr>
              <a:t>No results</a:t>
            </a:r>
          </a:p>
        </p:txBody>
      </p:sp>
    </p:spTree>
    <p:extLst>
      <p:ext uri="{BB962C8B-B14F-4D97-AF65-F5344CB8AC3E}">
        <p14:creationId xmlns:p14="http://schemas.microsoft.com/office/powerpoint/2010/main" val="3648113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173067B4-ADAB-0A3D-2899-6D71DAB07697}"/>
              </a:ext>
            </a:extLst>
          </p:cNvPr>
          <p:cNvSpPr txBox="1"/>
          <p:nvPr/>
        </p:nvSpPr>
        <p:spPr>
          <a:xfrm>
            <a:off x="0" y="946607"/>
            <a:ext cx="24793575" cy="1107996"/>
          </a:xfrm>
          <a:prstGeom prst="rect">
            <a:avLst/>
          </a:prstGeom>
          <a:noFill/>
        </p:spPr>
        <p:txBody>
          <a:bodyPr wrap="square" rtlCol="0">
            <a:spAutoFit/>
          </a:bodyPr>
          <a:lstStyle/>
          <a:p>
            <a:pPr algn="ctr"/>
            <a:r>
              <a:rPr lang="en-US" altLang="zh-CN" sz="6600" i="1" dirty="0">
                <a:latin typeface="+mj-lt"/>
                <a:cs typeface="Calibri" panose="020F0502020204030204" pitchFamily="34" charset="0"/>
              </a:rPr>
              <a:t>Application</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on</a:t>
            </a:r>
            <a:r>
              <a:rPr lang="zh-CN" altLang="en-US" sz="6600" i="1" dirty="0">
                <a:latin typeface="+mj-lt"/>
                <a:cs typeface="Calibri" panose="020F0502020204030204" pitchFamily="34" charset="0"/>
              </a:rPr>
              <a:t> </a:t>
            </a:r>
            <a:r>
              <a:rPr lang="en-US" altLang="zh-CN" sz="6600" i="1" dirty="0">
                <a:solidFill>
                  <a:schemeClr val="accent5">
                    <a:lumMod val="60000"/>
                    <a:lumOff val="40000"/>
                  </a:schemeClr>
                </a:solidFill>
                <a:latin typeface="+mj-lt"/>
                <a:cs typeface="Calibri" panose="020F0502020204030204" pitchFamily="34" charset="0"/>
              </a:rPr>
              <a:t>Healthcare</a:t>
            </a:r>
            <a:endParaRPr kumimoji="1" lang="en-US" altLang="zh-CN" sz="6600" i="1" dirty="0">
              <a:solidFill>
                <a:schemeClr val="accent5">
                  <a:lumMod val="60000"/>
                  <a:lumOff val="40000"/>
                </a:schemeClr>
              </a:solidFill>
              <a:latin typeface="+mj-lt"/>
              <a:cs typeface="Calibri" panose="020F0502020204030204" pitchFamily="34" charset="0"/>
            </a:endParaRPr>
          </a:p>
        </p:txBody>
      </p:sp>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185712" y="2202109"/>
              <a:ext cx="2268000" cy="431107"/>
            </a:xfrm>
            <a:prstGeom prst="rect">
              <a:avLst/>
            </a:prstGeom>
            <a:grpFill/>
          </p:spPr>
        </p:pic>
      </p:grpSp>
      <p:sp>
        <p:nvSpPr>
          <p:cNvPr id="62" name="文本框 12">
            <a:extLst>
              <a:ext uri="{FF2B5EF4-FFF2-40B4-BE49-F238E27FC236}">
                <a16:creationId xmlns:a16="http://schemas.microsoft.com/office/drawing/2014/main" id="{DF7A98C1-30B1-D75F-D347-ECD6A0336E8D}"/>
              </a:ext>
            </a:extLst>
          </p:cNvPr>
          <p:cNvSpPr txBox="1"/>
          <p:nvPr/>
        </p:nvSpPr>
        <p:spPr>
          <a:xfrm>
            <a:off x="975829" y="5798570"/>
            <a:ext cx="696024" cy="593111"/>
          </a:xfrm>
          <a:prstGeom prst="rect">
            <a:avLst/>
          </a:prstGeom>
          <a:noFill/>
        </p:spPr>
        <p:txBody>
          <a:bodyPr wrap="none" rtlCol="0">
            <a:spAutoFit/>
          </a:bodyPr>
          <a:lstStyle/>
          <a:p>
            <a:pPr algn="ctr"/>
            <a:r>
              <a:rPr kumimoji="1" lang="en-US" altLang="zh-CN" sz="3254" dirty="0">
                <a:latin typeface="Arial" panose="020B0604020202020204" pitchFamily="34" charset="0"/>
                <a:cs typeface="Arial" panose="020B0604020202020204" pitchFamily="34" charset="0"/>
              </a:rPr>
              <a:t>(a)</a:t>
            </a:r>
            <a:endParaRPr kumimoji="1" lang="zh-CN" altLang="en-US" sz="3254" dirty="0">
              <a:latin typeface="Arial" panose="020B0604020202020204" pitchFamily="34" charset="0"/>
              <a:cs typeface="Arial" panose="020B0604020202020204" pitchFamily="34" charset="0"/>
            </a:endParaRPr>
          </a:p>
        </p:txBody>
      </p:sp>
      <p:sp>
        <p:nvSpPr>
          <p:cNvPr id="69" name="文本框 22">
            <a:extLst>
              <a:ext uri="{FF2B5EF4-FFF2-40B4-BE49-F238E27FC236}">
                <a16:creationId xmlns:a16="http://schemas.microsoft.com/office/drawing/2014/main" id="{24A6DEAC-1F9E-2F2F-BBBC-B9F5273BABF2}"/>
              </a:ext>
            </a:extLst>
          </p:cNvPr>
          <p:cNvSpPr txBox="1"/>
          <p:nvPr/>
        </p:nvSpPr>
        <p:spPr>
          <a:xfrm>
            <a:off x="975829" y="8909712"/>
            <a:ext cx="696024" cy="593111"/>
          </a:xfrm>
          <a:prstGeom prst="rect">
            <a:avLst/>
          </a:prstGeom>
          <a:noFill/>
        </p:spPr>
        <p:txBody>
          <a:bodyPr wrap="none" rtlCol="0">
            <a:spAutoFit/>
          </a:bodyPr>
          <a:lstStyle/>
          <a:p>
            <a:pPr algn="ctr"/>
            <a:r>
              <a:rPr kumimoji="1" lang="en-US" altLang="zh-CN" sz="3254" dirty="0">
                <a:latin typeface="Arial" panose="020B0604020202020204" pitchFamily="34" charset="0"/>
                <a:cs typeface="Arial" panose="020B0604020202020204" pitchFamily="34" charset="0"/>
              </a:rPr>
              <a:t>(b)</a:t>
            </a:r>
            <a:endParaRPr kumimoji="1" lang="zh-CN" altLang="en-US" sz="3254" dirty="0">
              <a:latin typeface="Arial" panose="020B0604020202020204" pitchFamily="34" charset="0"/>
              <a:cs typeface="Arial" panose="020B0604020202020204" pitchFamily="34" charset="0"/>
            </a:endParaRPr>
          </a:p>
        </p:txBody>
      </p:sp>
      <p:sp>
        <p:nvSpPr>
          <p:cNvPr id="70" name="文本框 23">
            <a:extLst>
              <a:ext uri="{FF2B5EF4-FFF2-40B4-BE49-F238E27FC236}">
                <a16:creationId xmlns:a16="http://schemas.microsoft.com/office/drawing/2014/main" id="{E542DF99-06D5-B71F-0184-6E37E39F33D9}"/>
              </a:ext>
            </a:extLst>
          </p:cNvPr>
          <p:cNvSpPr txBox="1"/>
          <p:nvPr/>
        </p:nvSpPr>
        <p:spPr>
          <a:xfrm>
            <a:off x="2708430" y="10867672"/>
            <a:ext cx="2294218"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RGB Image</a:t>
            </a:r>
            <a:endParaRPr kumimoji="1" lang="zh-CN" altLang="en-US" sz="3152" dirty="0">
              <a:latin typeface="Arial" panose="020B0604020202020204" pitchFamily="34" charset="0"/>
              <a:cs typeface="Arial" panose="020B0604020202020204" pitchFamily="34" charset="0"/>
            </a:endParaRPr>
          </a:p>
        </p:txBody>
      </p:sp>
      <p:sp>
        <p:nvSpPr>
          <p:cNvPr id="71" name="文本框 24">
            <a:extLst>
              <a:ext uri="{FF2B5EF4-FFF2-40B4-BE49-F238E27FC236}">
                <a16:creationId xmlns:a16="http://schemas.microsoft.com/office/drawing/2014/main" id="{C29FD6BD-89DA-DFD6-828C-345A689DD3B1}"/>
              </a:ext>
            </a:extLst>
          </p:cNvPr>
          <p:cNvSpPr txBox="1"/>
          <p:nvPr/>
        </p:nvSpPr>
        <p:spPr>
          <a:xfrm>
            <a:off x="6863043" y="10867672"/>
            <a:ext cx="2563651"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Ground</a:t>
            </a:r>
            <a:r>
              <a:rPr kumimoji="1" lang="zh-CN" altLang="en-US" sz="3152" dirty="0">
                <a:latin typeface="Arial" panose="020B0604020202020204" pitchFamily="34" charset="0"/>
                <a:cs typeface="Arial" panose="020B0604020202020204" pitchFamily="34" charset="0"/>
              </a:rPr>
              <a:t> </a:t>
            </a:r>
            <a:r>
              <a:rPr kumimoji="1" lang="en-US" altLang="zh-CN" sz="3152" dirty="0">
                <a:latin typeface="Arial" panose="020B0604020202020204" pitchFamily="34" charset="0"/>
                <a:cs typeface="Arial" panose="020B0604020202020204" pitchFamily="34" charset="0"/>
              </a:rPr>
              <a:t>Truth</a:t>
            </a:r>
            <a:endParaRPr kumimoji="1" lang="zh-CN" altLang="en-US" sz="3152" dirty="0">
              <a:latin typeface="Arial" panose="020B0604020202020204" pitchFamily="34" charset="0"/>
              <a:cs typeface="Arial" panose="020B0604020202020204" pitchFamily="34" charset="0"/>
            </a:endParaRPr>
          </a:p>
        </p:txBody>
      </p:sp>
      <p:sp>
        <p:nvSpPr>
          <p:cNvPr id="72" name="文本框 25">
            <a:extLst>
              <a:ext uri="{FF2B5EF4-FFF2-40B4-BE49-F238E27FC236}">
                <a16:creationId xmlns:a16="http://schemas.microsoft.com/office/drawing/2014/main" id="{31681CB7-CF5A-A91E-F5E8-7FC2B0883A27}"/>
              </a:ext>
            </a:extLst>
          </p:cNvPr>
          <p:cNvSpPr txBox="1"/>
          <p:nvPr/>
        </p:nvSpPr>
        <p:spPr>
          <a:xfrm>
            <a:off x="11828903"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1</a:t>
            </a:r>
            <a:endParaRPr kumimoji="1" lang="zh-CN" altLang="en-US" sz="3152" baseline="30000" dirty="0">
              <a:latin typeface="Arial" panose="020B0604020202020204" pitchFamily="34" charset="0"/>
              <a:cs typeface="Arial" panose="020B0604020202020204" pitchFamily="34" charset="0"/>
            </a:endParaRPr>
          </a:p>
        </p:txBody>
      </p:sp>
      <p:sp>
        <p:nvSpPr>
          <p:cNvPr id="73" name="文本框 26">
            <a:extLst>
              <a:ext uri="{FF2B5EF4-FFF2-40B4-BE49-F238E27FC236}">
                <a16:creationId xmlns:a16="http://schemas.microsoft.com/office/drawing/2014/main" id="{E23CAB16-6854-CB07-54E5-80B326BA6337}"/>
              </a:ext>
            </a:extLst>
          </p:cNvPr>
          <p:cNvSpPr txBox="1"/>
          <p:nvPr/>
        </p:nvSpPr>
        <p:spPr>
          <a:xfrm>
            <a:off x="16118228"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2</a:t>
            </a:r>
            <a:endParaRPr kumimoji="1" lang="zh-CN" altLang="en-US" sz="3152" baseline="30000" dirty="0">
              <a:latin typeface="Arial" panose="020B0604020202020204" pitchFamily="34" charset="0"/>
              <a:cs typeface="Arial" panose="020B0604020202020204" pitchFamily="34" charset="0"/>
            </a:endParaRPr>
          </a:p>
        </p:txBody>
      </p:sp>
      <p:sp>
        <p:nvSpPr>
          <p:cNvPr id="74" name="文本框 27">
            <a:extLst>
              <a:ext uri="{FF2B5EF4-FFF2-40B4-BE49-F238E27FC236}">
                <a16:creationId xmlns:a16="http://schemas.microsoft.com/office/drawing/2014/main" id="{7D7B8BD8-C305-850B-C4FD-14627ADB296F}"/>
              </a:ext>
            </a:extLst>
          </p:cNvPr>
          <p:cNvSpPr txBox="1"/>
          <p:nvPr/>
        </p:nvSpPr>
        <p:spPr>
          <a:xfrm>
            <a:off x="20407560"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3</a:t>
            </a:r>
            <a:endParaRPr kumimoji="1" lang="zh-CN" altLang="en-US" sz="3152" baseline="30000" dirty="0">
              <a:latin typeface="Arial" panose="020B0604020202020204" pitchFamily="34" charset="0"/>
              <a:cs typeface="Arial" panose="020B0604020202020204" pitchFamily="34" charset="0"/>
            </a:endParaRPr>
          </a:p>
        </p:txBody>
      </p:sp>
      <p:sp>
        <p:nvSpPr>
          <p:cNvPr id="3" name="文本框 25">
            <a:extLst>
              <a:ext uri="{FF2B5EF4-FFF2-40B4-BE49-F238E27FC236}">
                <a16:creationId xmlns:a16="http://schemas.microsoft.com/office/drawing/2014/main" id="{C6C18617-A810-AE43-1A2F-05323588DBC6}"/>
              </a:ext>
            </a:extLst>
          </p:cNvPr>
          <p:cNvSpPr txBox="1"/>
          <p:nvPr/>
        </p:nvSpPr>
        <p:spPr>
          <a:xfrm>
            <a:off x="0" y="13617779"/>
            <a:ext cx="13754585" cy="577402"/>
          </a:xfrm>
          <a:prstGeom prst="rect">
            <a:avLst/>
          </a:prstGeom>
          <a:noFill/>
        </p:spPr>
        <p:txBody>
          <a:bodyPr wrap="square" rtlCol="0">
            <a:spAutoFit/>
          </a:bodyPr>
          <a:lstStyle/>
          <a:p>
            <a:pPr algn="ctr"/>
            <a:r>
              <a:rPr kumimoji="1" lang="en-US" altLang="zh-CN" sz="3152" dirty="0">
                <a:latin typeface="Arial" panose="020B0604020202020204" pitchFamily="34" charset="0"/>
                <a:cs typeface="Arial" panose="020B0604020202020204" pitchFamily="34" charset="0"/>
              </a:rPr>
              <a:t>Note: SAM</a:t>
            </a:r>
            <a:r>
              <a:rPr kumimoji="1" lang="en-US" altLang="zh-CN" sz="3152" baseline="30000" dirty="0">
                <a:latin typeface="Arial" panose="020B0604020202020204" pitchFamily="34" charset="0"/>
                <a:cs typeface="Arial" panose="020B0604020202020204" pitchFamily="34" charset="0"/>
              </a:rPr>
              <a:t>1/2/3</a:t>
            </a:r>
            <a:r>
              <a:rPr kumimoji="1" lang="zh-CN" altLang="en-US" sz="3152" baseline="30000" dirty="0">
                <a:latin typeface="Arial" panose="020B0604020202020204" pitchFamily="34" charset="0"/>
                <a:cs typeface="Arial" panose="020B0604020202020204" pitchFamily="34" charset="0"/>
              </a:rPr>
              <a:t> </a:t>
            </a:r>
            <a:r>
              <a:rPr kumimoji="1" lang="en-US" altLang="zh-CN" sz="3152" dirty="0">
                <a:latin typeface="Arial" panose="020B0604020202020204" pitchFamily="34" charset="0"/>
                <a:cs typeface="Arial" panose="020B0604020202020204" pitchFamily="34" charset="0"/>
              </a:rPr>
              <a:t>mean using Click, Box, and Everything modes respectively</a:t>
            </a:r>
            <a:endParaRPr kumimoji="1" lang="zh-CN" altLang="en-US" sz="3152" baseline="30000" dirty="0">
              <a:latin typeface="Arial" panose="020B0604020202020204" pitchFamily="34" charset="0"/>
              <a:cs typeface="Arial" panose="020B0604020202020204" pitchFamily="34" charset="0"/>
            </a:endParaRPr>
          </a:p>
        </p:txBody>
      </p:sp>
      <p:sp>
        <p:nvSpPr>
          <p:cNvPr id="4" name="Rounded Rectangle 3">
            <a:extLst>
              <a:ext uri="{FF2B5EF4-FFF2-40B4-BE49-F238E27FC236}">
                <a16:creationId xmlns:a16="http://schemas.microsoft.com/office/drawing/2014/main" id="{4F630A6D-56BD-0EFD-F56F-0BF361863193}"/>
              </a:ext>
            </a:extLst>
          </p:cNvPr>
          <p:cNvSpPr/>
          <p:nvPr/>
        </p:nvSpPr>
        <p:spPr>
          <a:xfrm>
            <a:off x="8664699" y="3110035"/>
            <a:ext cx="7532444" cy="914400"/>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tLang="zh-CN" sz="4000" i="1" u="sng" dirty="0">
                <a:solidFill>
                  <a:schemeClr val="tx1"/>
                </a:solidFill>
                <a:latin typeface="+mj-lt"/>
                <a:cs typeface="Calibri" panose="020F0502020204030204" pitchFamily="34" charset="0"/>
              </a:rPr>
              <a:t>Polyp</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Segmentation</a:t>
            </a:r>
            <a:endParaRPr lang="en-US" sz="4000" i="1" u="sng" dirty="0">
              <a:solidFill>
                <a:schemeClr val="tx1"/>
              </a:solidFill>
              <a:latin typeface="+mj-lt"/>
              <a:cs typeface="Calibri" panose="020F0502020204030204" pitchFamily="34" charset="0"/>
            </a:endParaRPr>
          </a:p>
        </p:txBody>
      </p:sp>
      <p:pic>
        <p:nvPicPr>
          <p:cNvPr id="21" name="图片 17">
            <a:extLst>
              <a:ext uri="{FF2B5EF4-FFF2-40B4-BE49-F238E27FC236}">
                <a16:creationId xmlns:a16="http://schemas.microsoft.com/office/drawing/2014/main" id="{87D3A751-14D6-76DA-2315-8A2F94D85794}"/>
              </a:ext>
            </a:extLst>
          </p:cNvPr>
          <p:cNvPicPr>
            <a:picLocks/>
          </p:cNvPicPr>
          <p:nvPr/>
        </p:nvPicPr>
        <p:blipFill>
          <a:blip r:embed="rId5"/>
          <a:stretch>
            <a:fillRect/>
          </a:stretch>
        </p:blipFill>
        <p:spPr>
          <a:xfrm>
            <a:off x="6095009" y="7816513"/>
            <a:ext cx="4099723" cy="2928375"/>
          </a:xfrm>
          <a:prstGeom prst="rect">
            <a:avLst/>
          </a:prstGeom>
        </p:spPr>
      </p:pic>
      <p:pic>
        <p:nvPicPr>
          <p:cNvPr id="22" name="图片 8">
            <a:extLst>
              <a:ext uri="{FF2B5EF4-FFF2-40B4-BE49-F238E27FC236}">
                <a16:creationId xmlns:a16="http://schemas.microsoft.com/office/drawing/2014/main" id="{12A28096-8A0D-4A8A-FE9C-AEEB9DCC42C3}"/>
              </a:ext>
            </a:extLst>
          </p:cNvPr>
          <p:cNvPicPr>
            <a:picLocks/>
          </p:cNvPicPr>
          <p:nvPr/>
        </p:nvPicPr>
        <p:blipFill>
          <a:blip r:embed="rId6"/>
          <a:stretch>
            <a:fillRect/>
          </a:stretch>
        </p:blipFill>
        <p:spPr>
          <a:xfrm>
            <a:off x="6095009" y="4705371"/>
            <a:ext cx="4099723" cy="2928375"/>
          </a:xfrm>
          <a:prstGeom prst="rect">
            <a:avLst/>
          </a:prstGeom>
        </p:spPr>
      </p:pic>
      <p:pic>
        <p:nvPicPr>
          <p:cNvPr id="23" name="图片 3">
            <a:extLst>
              <a:ext uri="{FF2B5EF4-FFF2-40B4-BE49-F238E27FC236}">
                <a16:creationId xmlns:a16="http://schemas.microsoft.com/office/drawing/2014/main" id="{102A8301-21C2-758E-6B95-0ACBCBB2DA75}"/>
              </a:ext>
            </a:extLst>
          </p:cNvPr>
          <p:cNvPicPr>
            <a:picLocks/>
          </p:cNvPicPr>
          <p:nvPr/>
        </p:nvPicPr>
        <p:blipFill>
          <a:blip r:embed="rId6"/>
          <a:stretch>
            <a:fillRect/>
          </a:stretch>
        </p:blipFill>
        <p:spPr>
          <a:xfrm>
            <a:off x="1805682" y="4705371"/>
            <a:ext cx="4099723" cy="2928375"/>
          </a:xfrm>
          <a:prstGeom prst="rect">
            <a:avLst/>
          </a:prstGeom>
        </p:spPr>
      </p:pic>
      <p:pic>
        <p:nvPicPr>
          <p:cNvPr id="24" name="图片 4">
            <a:extLst>
              <a:ext uri="{FF2B5EF4-FFF2-40B4-BE49-F238E27FC236}">
                <a16:creationId xmlns:a16="http://schemas.microsoft.com/office/drawing/2014/main" id="{BFF35853-B841-BE04-C187-3945EA59DD0B}"/>
              </a:ext>
            </a:extLst>
          </p:cNvPr>
          <p:cNvPicPr>
            <a:picLocks/>
          </p:cNvPicPr>
          <p:nvPr/>
        </p:nvPicPr>
        <p:blipFill>
          <a:blip r:embed="rId7"/>
          <a:stretch>
            <a:fillRect/>
          </a:stretch>
        </p:blipFill>
        <p:spPr>
          <a:xfrm>
            <a:off x="10384338" y="4705371"/>
            <a:ext cx="4099723" cy="2928375"/>
          </a:xfrm>
          <a:prstGeom prst="rect">
            <a:avLst/>
          </a:prstGeom>
        </p:spPr>
      </p:pic>
      <p:pic>
        <p:nvPicPr>
          <p:cNvPr id="25" name="图片 5">
            <a:extLst>
              <a:ext uri="{FF2B5EF4-FFF2-40B4-BE49-F238E27FC236}">
                <a16:creationId xmlns:a16="http://schemas.microsoft.com/office/drawing/2014/main" id="{1B5F3DE3-868F-4F94-2B51-3380F69ED532}"/>
              </a:ext>
            </a:extLst>
          </p:cNvPr>
          <p:cNvPicPr>
            <a:picLocks/>
          </p:cNvPicPr>
          <p:nvPr/>
        </p:nvPicPr>
        <p:blipFill>
          <a:blip r:embed="rId8"/>
          <a:stretch>
            <a:fillRect/>
          </a:stretch>
        </p:blipFill>
        <p:spPr>
          <a:xfrm>
            <a:off x="14673665" y="4705371"/>
            <a:ext cx="4099723" cy="2928375"/>
          </a:xfrm>
          <a:prstGeom prst="rect">
            <a:avLst/>
          </a:prstGeom>
        </p:spPr>
      </p:pic>
      <p:pic>
        <p:nvPicPr>
          <p:cNvPr id="26" name="图片 6">
            <a:extLst>
              <a:ext uri="{FF2B5EF4-FFF2-40B4-BE49-F238E27FC236}">
                <a16:creationId xmlns:a16="http://schemas.microsoft.com/office/drawing/2014/main" id="{926ED88E-42D3-FA79-311D-6F403FC6409D}"/>
              </a:ext>
            </a:extLst>
          </p:cNvPr>
          <p:cNvPicPr>
            <a:picLocks/>
          </p:cNvPicPr>
          <p:nvPr/>
        </p:nvPicPr>
        <p:blipFill>
          <a:blip r:embed="rId9"/>
          <a:stretch>
            <a:fillRect/>
          </a:stretch>
        </p:blipFill>
        <p:spPr>
          <a:xfrm>
            <a:off x="18962994" y="4705371"/>
            <a:ext cx="4099723" cy="2928375"/>
          </a:xfrm>
          <a:prstGeom prst="rect">
            <a:avLst/>
          </a:prstGeom>
        </p:spPr>
      </p:pic>
      <p:pic>
        <p:nvPicPr>
          <p:cNvPr id="27" name="图片 7">
            <a:extLst>
              <a:ext uri="{FF2B5EF4-FFF2-40B4-BE49-F238E27FC236}">
                <a16:creationId xmlns:a16="http://schemas.microsoft.com/office/drawing/2014/main" id="{F63E4EEF-2525-FDE2-E967-BB1B06D24CEB}"/>
              </a:ext>
            </a:extLst>
          </p:cNvPr>
          <p:cNvPicPr>
            <a:picLocks/>
          </p:cNvPicPr>
          <p:nvPr/>
        </p:nvPicPr>
        <p:blipFill>
          <a:blip r:embed="rId10">
            <a:duotone>
              <a:prstClr val="black"/>
              <a:schemeClr val="accent5">
                <a:tint val="45000"/>
                <a:satMod val="400000"/>
              </a:schemeClr>
            </a:duotone>
            <a:alphaModFix amt="50000"/>
          </a:blip>
          <a:stretch>
            <a:fillRect/>
          </a:stretch>
        </p:blipFill>
        <p:spPr>
          <a:xfrm>
            <a:off x="6095009" y="4705371"/>
            <a:ext cx="4099723" cy="2928375"/>
          </a:xfrm>
          <a:prstGeom prst="rect">
            <a:avLst/>
          </a:prstGeom>
        </p:spPr>
      </p:pic>
      <p:pic>
        <p:nvPicPr>
          <p:cNvPr id="28" name="图片 11">
            <a:extLst>
              <a:ext uri="{FF2B5EF4-FFF2-40B4-BE49-F238E27FC236}">
                <a16:creationId xmlns:a16="http://schemas.microsoft.com/office/drawing/2014/main" id="{8CAF2123-2CE9-28D7-E8D3-43F0449DC2F8}"/>
              </a:ext>
            </a:extLst>
          </p:cNvPr>
          <p:cNvPicPr>
            <a:picLocks/>
          </p:cNvPicPr>
          <p:nvPr/>
        </p:nvPicPr>
        <p:blipFill>
          <a:blip r:embed="rId5"/>
          <a:stretch>
            <a:fillRect/>
          </a:stretch>
        </p:blipFill>
        <p:spPr>
          <a:xfrm>
            <a:off x="1805682" y="7816513"/>
            <a:ext cx="4099723" cy="2928375"/>
          </a:xfrm>
          <a:prstGeom prst="rect">
            <a:avLst/>
          </a:prstGeom>
        </p:spPr>
      </p:pic>
      <p:pic>
        <p:nvPicPr>
          <p:cNvPr id="29" name="图片 13">
            <a:extLst>
              <a:ext uri="{FF2B5EF4-FFF2-40B4-BE49-F238E27FC236}">
                <a16:creationId xmlns:a16="http://schemas.microsoft.com/office/drawing/2014/main" id="{D1142CC2-AD8A-B923-89D9-1362FCC68201}"/>
              </a:ext>
            </a:extLst>
          </p:cNvPr>
          <p:cNvPicPr>
            <a:picLocks/>
          </p:cNvPicPr>
          <p:nvPr/>
        </p:nvPicPr>
        <p:blipFill>
          <a:blip r:embed="rId11"/>
          <a:stretch>
            <a:fillRect/>
          </a:stretch>
        </p:blipFill>
        <p:spPr>
          <a:xfrm>
            <a:off x="10384336" y="7816513"/>
            <a:ext cx="4099723" cy="2928375"/>
          </a:xfrm>
          <a:prstGeom prst="rect">
            <a:avLst/>
          </a:prstGeom>
        </p:spPr>
      </p:pic>
      <p:pic>
        <p:nvPicPr>
          <p:cNvPr id="30" name="图片 14">
            <a:extLst>
              <a:ext uri="{FF2B5EF4-FFF2-40B4-BE49-F238E27FC236}">
                <a16:creationId xmlns:a16="http://schemas.microsoft.com/office/drawing/2014/main" id="{C03483E5-C418-806D-6A08-308BB8BA7411}"/>
              </a:ext>
            </a:extLst>
          </p:cNvPr>
          <p:cNvPicPr>
            <a:picLocks/>
          </p:cNvPicPr>
          <p:nvPr/>
        </p:nvPicPr>
        <p:blipFill>
          <a:blip r:embed="rId12"/>
          <a:stretch>
            <a:fillRect/>
          </a:stretch>
        </p:blipFill>
        <p:spPr>
          <a:xfrm>
            <a:off x="14673665" y="7816513"/>
            <a:ext cx="4099723" cy="2928375"/>
          </a:xfrm>
          <a:prstGeom prst="rect">
            <a:avLst/>
          </a:prstGeom>
        </p:spPr>
      </p:pic>
      <p:pic>
        <p:nvPicPr>
          <p:cNvPr id="31" name="图片 15">
            <a:extLst>
              <a:ext uri="{FF2B5EF4-FFF2-40B4-BE49-F238E27FC236}">
                <a16:creationId xmlns:a16="http://schemas.microsoft.com/office/drawing/2014/main" id="{782BFA64-8696-0C04-A892-E3478466F4BE}"/>
              </a:ext>
            </a:extLst>
          </p:cNvPr>
          <p:cNvPicPr>
            <a:picLocks/>
          </p:cNvPicPr>
          <p:nvPr/>
        </p:nvPicPr>
        <p:blipFill>
          <a:blip r:embed="rId13"/>
          <a:stretch>
            <a:fillRect/>
          </a:stretch>
        </p:blipFill>
        <p:spPr>
          <a:xfrm>
            <a:off x="18962994" y="7816513"/>
            <a:ext cx="4099723" cy="2928375"/>
          </a:xfrm>
          <a:prstGeom prst="rect">
            <a:avLst/>
          </a:prstGeom>
        </p:spPr>
      </p:pic>
      <p:pic>
        <p:nvPicPr>
          <p:cNvPr id="32" name="图片 16">
            <a:extLst>
              <a:ext uri="{FF2B5EF4-FFF2-40B4-BE49-F238E27FC236}">
                <a16:creationId xmlns:a16="http://schemas.microsoft.com/office/drawing/2014/main" id="{40A260C3-3DCE-9939-3C96-559910BBC05E}"/>
              </a:ext>
            </a:extLst>
          </p:cNvPr>
          <p:cNvPicPr>
            <a:picLocks/>
          </p:cNvPicPr>
          <p:nvPr/>
        </p:nvPicPr>
        <p:blipFill>
          <a:blip r:embed="rId14">
            <a:duotone>
              <a:prstClr val="black"/>
              <a:schemeClr val="accent5">
                <a:tint val="45000"/>
                <a:satMod val="400000"/>
              </a:schemeClr>
            </a:duotone>
            <a:alphaModFix amt="50000"/>
          </a:blip>
          <a:stretch>
            <a:fillRect/>
          </a:stretch>
        </p:blipFill>
        <p:spPr>
          <a:xfrm>
            <a:off x="6095009" y="7816513"/>
            <a:ext cx="4099723" cy="2928375"/>
          </a:xfrm>
          <a:prstGeom prst="rect">
            <a:avLst/>
          </a:prstGeom>
        </p:spPr>
      </p:pic>
    </p:spTree>
    <p:extLst>
      <p:ext uri="{BB962C8B-B14F-4D97-AF65-F5344CB8AC3E}">
        <p14:creationId xmlns:p14="http://schemas.microsoft.com/office/powerpoint/2010/main" val="2507683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173067B4-ADAB-0A3D-2899-6D71DAB07697}"/>
              </a:ext>
            </a:extLst>
          </p:cNvPr>
          <p:cNvSpPr txBox="1"/>
          <p:nvPr/>
        </p:nvSpPr>
        <p:spPr>
          <a:xfrm>
            <a:off x="0" y="946607"/>
            <a:ext cx="24793575" cy="1107996"/>
          </a:xfrm>
          <a:prstGeom prst="rect">
            <a:avLst/>
          </a:prstGeom>
          <a:noFill/>
        </p:spPr>
        <p:txBody>
          <a:bodyPr wrap="square" rtlCol="0">
            <a:spAutoFit/>
          </a:bodyPr>
          <a:lstStyle/>
          <a:p>
            <a:pPr algn="ctr"/>
            <a:r>
              <a:rPr lang="en-US" altLang="zh-CN" sz="6600" i="1" dirty="0">
                <a:latin typeface="+mj-lt"/>
                <a:cs typeface="Calibri" panose="020F0502020204030204" pitchFamily="34" charset="0"/>
              </a:rPr>
              <a:t>Application</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on</a:t>
            </a:r>
            <a:r>
              <a:rPr lang="zh-CN" altLang="en-US" sz="6600" i="1" dirty="0">
                <a:latin typeface="+mj-lt"/>
                <a:cs typeface="Calibri" panose="020F0502020204030204" pitchFamily="34" charset="0"/>
              </a:rPr>
              <a:t> </a:t>
            </a:r>
            <a:r>
              <a:rPr lang="en-US" altLang="zh-CN" sz="6600" i="1" dirty="0">
                <a:solidFill>
                  <a:schemeClr val="accent5">
                    <a:lumMod val="60000"/>
                    <a:lumOff val="40000"/>
                  </a:schemeClr>
                </a:solidFill>
                <a:latin typeface="+mj-lt"/>
                <a:cs typeface="Calibri" panose="020F0502020204030204" pitchFamily="34" charset="0"/>
              </a:rPr>
              <a:t>Healthcare</a:t>
            </a:r>
            <a:endParaRPr kumimoji="1" lang="en-US" altLang="zh-CN" sz="6600" i="1" dirty="0">
              <a:solidFill>
                <a:schemeClr val="accent5">
                  <a:lumMod val="60000"/>
                  <a:lumOff val="40000"/>
                </a:schemeClr>
              </a:solidFill>
              <a:latin typeface="+mj-lt"/>
              <a:cs typeface="Calibri" panose="020F0502020204030204" pitchFamily="34" charset="0"/>
            </a:endParaRPr>
          </a:p>
        </p:txBody>
      </p:sp>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185712" y="2202109"/>
              <a:ext cx="2268000" cy="431107"/>
            </a:xfrm>
            <a:prstGeom prst="rect">
              <a:avLst/>
            </a:prstGeom>
            <a:grpFill/>
          </p:spPr>
        </p:pic>
      </p:grpSp>
      <p:sp>
        <p:nvSpPr>
          <p:cNvPr id="62" name="文本框 12">
            <a:extLst>
              <a:ext uri="{FF2B5EF4-FFF2-40B4-BE49-F238E27FC236}">
                <a16:creationId xmlns:a16="http://schemas.microsoft.com/office/drawing/2014/main" id="{DF7A98C1-30B1-D75F-D347-ECD6A0336E8D}"/>
              </a:ext>
            </a:extLst>
          </p:cNvPr>
          <p:cNvSpPr txBox="1"/>
          <p:nvPr/>
        </p:nvSpPr>
        <p:spPr>
          <a:xfrm>
            <a:off x="975829" y="5798570"/>
            <a:ext cx="696024" cy="593111"/>
          </a:xfrm>
          <a:prstGeom prst="rect">
            <a:avLst/>
          </a:prstGeom>
          <a:noFill/>
        </p:spPr>
        <p:txBody>
          <a:bodyPr wrap="none" rtlCol="0">
            <a:spAutoFit/>
          </a:bodyPr>
          <a:lstStyle/>
          <a:p>
            <a:pPr algn="ctr"/>
            <a:r>
              <a:rPr kumimoji="1" lang="en-US" altLang="zh-CN" sz="3254" dirty="0">
                <a:latin typeface="Arial" panose="020B0604020202020204" pitchFamily="34" charset="0"/>
                <a:cs typeface="Arial" panose="020B0604020202020204" pitchFamily="34" charset="0"/>
              </a:rPr>
              <a:t>(a)</a:t>
            </a:r>
            <a:endParaRPr kumimoji="1" lang="zh-CN" altLang="en-US" sz="3254" dirty="0">
              <a:latin typeface="Arial" panose="020B0604020202020204" pitchFamily="34" charset="0"/>
              <a:cs typeface="Arial" panose="020B0604020202020204" pitchFamily="34" charset="0"/>
            </a:endParaRPr>
          </a:p>
        </p:txBody>
      </p:sp>
      <p:sp>
        <p:nvSpPr>
          <p:cNvPr id="69" name="文本框 22">
            <a:extLst>
              <a:ext uri="{FF2B5EF4-FFF2-40B4-BE49-F238E27FC236}">
                <a16:creationId xmlns:a16="http://schemas.microsoft.com/office/drawing/2014/main" id="{24A6DEAC-1F9E-2F2F-BBBC-B9F5273BABF2}"/>
              </a:ext>
            </a:extLst>
          </p:cNvPr>
          <p:cNvSpPr txBox="1"/>
          <p:nvPr/>
        </p:nvSpPr>
        <p:spPr>
          <a:xfrm>
            <a:off x="975829" y="8909712"/>
            <a:ext cx="696024" cy="593111"/>
          </a:xfrm>
          <a:prstGeom prst="rect">
            <a:avLst/>
          </a:prstGeom>
          <a:noFill/>
        </p:spPr>
        <p:txBody>
          <a:bodyPr wrap="none" rtlCol="0">
            <a:spAutoFit/>
          </a:bodyPr>
          <a:lstStyle/>
          <a:p>
            <a:pPr algn="ctr"/>
            <a:r>
              <a:rPr kumimoji="1" lang="en-US" altLang="zh-CN" sz="3254" dirty="0">
                <a:latin typeface="Arial" panose="020B0604020202020204" pitchFamily="34" charset="0"/>
                <a:cs typeface="Arial" panose="020B0604020202020204" pitchFamily="34" charset="0"/>
              </a:rPr>
              <a:t>(b)</a:t>
            </a:r>
            <a:endParaRPr kumimoji="1" lang="zh-CN" altLang="en-US" sz="3254" dirty="0">
              <a:latin typeface="Arial" panose="020B0604020202020204" pitchFamily="34" charset="0"/>
              <a:cs typeface="Arial" panose="020B0604020202020204" pitchFamily="34" charset="0"/>
            </a:endParaRPr>
          </a:p>
        </p:txBody>
      </p:sp>
      <p:sp>
        <p:nvSpPr>
          <p:cNvPr id="70" name="文本框 23">
            <a:extLst>
              <a:ext uri="{FF2B5EF4-FFF2-40B4-BE49-F238E27FC236}">
                <a16:creationId xmlns:a16="http://schemas.microsoft.com/office/drawing/2014/main" id="{E542DF99-06D5-B71F-0184-6E37E39F33D9}"/>
              </a:ext>
            </a:extLst>
          </p:cNvPr>
          <p:cNvSpPr txBox="1"/>
          <p:nvPr/>
        </p:nvSpPr>
        <p:spPr>
          <a:xfrm>
            <a:off x="2708430" y="10867672"/>
            <a:ext cx="2294218"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RGB Image</a:t>
            </a:r>
            <a:endParaRPr kumimoji="1" lang="zh-CN" altLang="en-US" sz="3152" dirty="0">
              <a:latin typeface="Arial" panose="020B0604020202020204" pitchFamily="34" charset="0"/>
              <a:cs typeface="Arial" panose="020B0604020202020204" pitchFamily="34" charset="0"/>
            </a:endParaRPr>
          </a:p>
        </p:txBody>
      </p:sp>
      <p:sp>
        <p:nvSpPr>
          <p:cNvPr id="71" name="文本框 24">
            <a:extLst>
              <a:ext uri="{FF2B5EF4-FFF2-40B4-BE49-F238E27FC236}">
                <a16:creationId xmlns:a16="http://schemas.microsoft.com/office/drawing/2014/main" id="{C29FD6BD-89DA-DFD6-828C-345A689DD3B1}"/>
              </a:ext>
            </a:extLst>
          </p:cNvPr>
          <p:cNvSpPr txBox="1"/>
          <p:nvPr/>
        </p:nvSpPr>
        <p:spPr>
          <a:xfrm>
            <a:off x="6863043" y="10867672"/>
            <a:ext cx="2563651"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Ground</a:t>
            </a:r>
            <a:r>
              <a:rPr kumimoji="1" lang="zh-CN" altLang="en-US" sz="3152" dirty="0">
                <a:latin typeface="Arial" panose="020B0604020202020204" pitchFamily="34" charset="0"/>
                <a:cs typeface="Arial" panose="020B0604020202020204" pitchFamily="34" charset="0"/>
              </a:rPr>
              <a:t> </a:t>
            </a:r>
            <a:r>
              <a:rPr kumimoji="1" lang="en-US" altLang="zh-CN" sz="3152" dirty="0">
                <a:latin typeface="Arial" panose="020B0604020202020204" pitchFamily="34" charset="0"/>
                <a:cs typeface="Arial" panose="020B0604020202020204" pitchFamily="34" charset="0"/>
              </a:rPr>
              <a:t>Truth</a:t>
            </a:r>
            <a:endParaRPr kumimoji="1" lang="zh-CN" altLang="en-US" sz="3152" dirty="0">
              <a:latin typeface="Arial" panose="020B0604020202020204" pitchFamily="34" charset="0"/>
              <a:cs typeface="Arial" panose="020B0604020202020204" pitchFamily="34" charset="0"/>
            </a:endParaRPr>
          </a:p>
        </p:txBody>
      </p:sp>
      <p:sp>
        <p:nvSpPr>
          <p:cNvPr id="72" name="文本框 25">
            <a:extLst>
              <a:ext uri="{FF2B5EF4-FFF2-40B4-BE49-F238E27FC236}">
                <a16:creationId xmlns:a16="http://schemas.microsoft.com/office/drawing/2014/main" id="{31681CB7-CF5A-A91E-F5E8-7FC2B0883A27}"/>
              </a:ext>
            </a:extLst>
          </p:cNvPr>
          <p:cNvSpPr txBox="1"/>
          <p:nvPr/>
        </p:nvSpPr>
        <p:spPr>
          <a:xfrm>
            <a:off x="11828903"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1</a:t>
            </a:r>
            <a:endParaRPr kumimoji="1" lang="zh-CN" altLang="en-US" sz="3152" baseline="30000" dirty="0">
              <a:latin typeface="Arial" panose="020B0604020202020204" pitchFamily="34" charset="0"/>
              <a:cs typeface="Arial" panose="020B0604020202020204" pitchFamily="34" charset="0"/>
            </a:endParaRPr>
          </a:p>
        </p:txBody>
      </p:sp>
      <p:sp>
        <p:nvSpPr>
          <p:cNvPr id="73" name="文本框 26">
            <a:extLst>
              <a:ext uri="{FF2B5EF4-FFF2-40B4-BE49-F238E27FC236}">
                <a16:creationId xmlns:a16="http://schemas.microsoft.com/office/drawing/2014/main" id="{E23CAB16-6854-CB07-54E5-80B326BA6337}"/>
              </a:ext>
            </a:extLst>
          </p:cNvPr>
          <p:cNvSpPr txBox="1"/>
          <p:nvPr/>
        </p:nvSpPr>
        <p:spPr>
          <a:xfrm>
            <a:off x="16118228"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2</a:t>
            </a:r>
            <a:endParaRPr kumimoji="1" lang="zh-CN" altLang="en-US" sz="3152" baseline="30000" dirty="0">
              <a:latin typeface="Arial" panose="020B0604020202020204" pitchFamily="34" charset="0"/>
              <a:cs typeface="Arial" panose="020B0604020202020204" pitchFamily="34" charset="0"/>
            </a:endParaRPr>
          </a:p>
        </p:txBody>
      </p:sp>
      <p:sp>
        <p:nvSpPr>
          <p:cNvPr id="74" name="文本框 27">
            <a:extLst>
              <a:ext uri="{FF2B5EF4-FFF2-40B4-BE49-F238E27FC236}">
                <a16:creationId xmlns:a16="http://schemas.microsoft.com/office/drawing/2014/main" id="{7D7B8BD8-C305-850B-C4FD-14627ADB296F}"/>
              </a:ext>
            </a:extLst>
          </p:cNvPr>
          <p:cNvSpPr txBox="1"/>
          <p:nvPr/>
        </p:nvSpPr>
        <p:spPr>
          <a:xfrm>
            <a:off x="20407560"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3</a:t>
            </a:r>
            <a:endParaRPr kumimoji="1" lang="zh-CN" altLang="en-US" sz="3152" baseline="30000" dirty="0">
              <a:latin typeface="Arial" panose="020B0604020202020204" pitchFamily="34" charset="0"/>
              <a:cs typeface="Arial" panose="020B0604020202020204" pitchFamily="34" charset="0"/>
            </a:endParaRPr>
          </a:p>
        </p:txBody>
      </p:sp>
      <p:sp>
        <p:nvSpPr>
          <p:cNvPr id="3" name="文本框 25">
            <a:extLst>
              <a:ext uri="{FF2B5EF4-FFF2-40B4-BE49-F238E27FC236}">
                <a16:creationId xmlns:a16="http://schemas.microsoft.com/office/drawing/2014/main" id="{C6C18617-A810-AE43-1A2F-05323588DBC6}"/>
              </a:ext>
            </a:extLst>
          </p:cNvPr>
          <p:cNvSpPr txBox="1"/>
          <p:nvPr/>
        </p:nvSpPr>
        <p:spPr>
          <a:xfrm>
            <a:off x="0" y="13617779"/>
            <a:ext cx="13754585" cy="577402"/>
          </a:xfrm>
          <a:prstGeom prst="rect">
            <a:avLst/>
          </a:prstGeom>
          <a:noFill/>
        </p:spPr>
        <p:txBody>
          <a:bodyPr wrap="square" rtlCol="0">
            <a:spAutoFit/>
          </a:bodyPr>
          <a:lstStyle/>
          <a:p>
            <a:pPr algn="ctr"/>
            <a:r>
              <a:rPr kumimoji="1" lang="en-US" altLang="zh-CN" sz="3152" dirty="0">
                <a:latin typeface="Arial" panose="020B0604020202020204" pitchFamily="34" charset="0"/>
                <a:cs typeface="Arial" panose="020B0604020202020204" pitchFamily="34" charset="0"/>
              </a:rPr>
              <a:t>Note: SAM</a:t>
            </a:r>
            <a:r>
              <a:rPr kumimoji="1" lang="en-US" altLang="zh-CN" sz="3152" baseline="30000" dirty="0">
                <a:latin typeface="Arial" panose="020B0604020202020204" pitchFamily="34" charset="0"/>
                <a:cs typeface="Arial" panose="020B0604020202020204" pitchFamily="34" charset="0"/>
              </a:rPr>
              <a:t>1/2/3</a:t>
            </a:r>
            <a:r>
              <a:rPr kumimoji="1" lang="zh-CN" altLang="en-US" sz="3152" baseline="30000" dirty="0">
                <a:latin typeface="Arial" panose="020B0604020202020204" pitchFamily="34" charset="0"/>
                <a:cs typeface="Arial" panose="020B0604020202020204" pitchFamily="34" charset="0"/>
              </a:rPr>
              <a:t> </a:t>
            </a:r>
            <a:r>
              <a:rPr kumimoji="1" lang="en-US" altLang="zh-CN" sz="3152" dirty="0">
                <a:latin typeface="Arial" panose="020B0604020202020204" pitchFamily="34" charset="0"/>
                <a:cs typeface="Arial" panose="020B0604020202020204" pitchFamily="34" charset="0"/>
              </a:rPr>
              <a:t>mean using Click, Box, and Everything modes respectively</a:t>
            </a:r>
            <a:endParaRPr kumimoji="1" lang="zh-CN" altLang="en-US" sz="3152" baseline="30000" dirty="0">
              <a:latin typeface="Arial" panose="020B0604020202020204" pitchFamily="34" charset="0"/>
              <a:cs typeface="Arial" panose="020B0604020202020204" pitchFamily="34" charset="0"/>
            </a:endParaRPr>
          </a:p>
        </p:txBody>
      </p:sp>
      <p:sp>
        <p:nvSpPr>
          <p:cNvPr id="4" name="Rounded Rectangle 3">
            <a:extLst>
              <a:ext uri="{FF2B5EF4-FFF2-40B4-BE49-F238E27FC236}">
                <a16:creationId xmlns:a16="http://schemas.microsoft.com/office/drawing/2014/main" id="{4F630A6D-56BD-0EFD-F56F-0BF361863193}"/>
              </a:ext>
            </a:extLst>
          </p:cNvPr>
          <p:cNvSpPr/>
          <p:nvPr/>
        </p:nvSpPr>
        <p:spPr>
          <a:xfrm>
            <a:off x="8664699" y="3110035"/>
            <a:ext cx="7532444" cy="914400"/>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tLang="zh-CN" sz="4000" i="1" u="sng" dirty="0">
                <a:solidFill>
                  <a:schemeClr val="tx1"/>
                </a:solidFill>
                <a:latin typeface="+mj-lt"/>
                <a:cs typeface="Calibri" panose="020F0502020204030204" pitchFamily="34" charset="0"/>
              </a:rPr>
              <a:t>Skin</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Lesion</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Segmentation</a:t>
            </a:r>
            <a:endParaRPr lang="en-US" sz="4000" i="1" u="sng" dirty="0">
              <a:solidFill>
                <a:schemeClr val="tx1"/>
              </a:solidFill>
              <a:latin typeface="+mj-lt"/>
              <a:cs typeface="Calibri" panose="020F0502020204030204" pitchFamily="34" charset="0"/>
            </a:endParaRPr>
          </a:p>
        </p:txBody>
      </p:sp>
      <p:pic>
        <p:nvPicPr>
          <p:cNvPr id="33" name="图片 36">
            <a:extLst>
              <a:ext uri="{FF2B5EF4-FFF2-40B4-BE49-F238E27FC236}">
                <a16:creationId xmlns:a16="http://schemas.microsoft.com/office/drawing/2014/main" id="{41C8C3D4-1556-CCF5-C3BD-3090B633E6E0}"/>
              </a:ext>
            </a:extLst>
          </p:cNvPr>
          <p:cNvPicPr>
            <a:picLocks/>
          </p:cNvPicPr>
          <p:nvPr/>
        </p:nvPicPr>
        <p:blipFill>
          <a:blip r:embed="rId5"/>
          <a:stretch>
            <a:fillRect/>
          </a:stretch>
        </p:blipFill>
        <p:spPr>
          <a:xfrm>
            <a:off x="6095011" y="7816513"/>
            <a:ext cx="4099723" cy="2928375"/>
          </a:xfrm>
          <a:prstGeom prst="rect">
            <a:avLst/>
          </a:prstGeom>
        </p:spPr>
      </p:pic>
      <p:pic>
        <p:nvPicPr>
          <p:cNvPr id="34" name="图片 30">
            <a:extLst>
              <a:ext uri="{FF2B5EF4-FFF2-40B4-BE49-F238E27FC236}">
                <a16:creationId xmlns:a16="http://schemas.microsoft.com/office/drawing/2014/main" id="{CECB7AE7-B7AE-4526-53B6-25A952BF730A}"/>
              </a:ext>
            </a:extLst>
          </p:cNvPr>
          <p:cNvPicPr>
            <a:picLocks/>
          </p:cNvPicPr>
          <p:nvPr/>
        </p:nvPicPr>
        <p:blipFill>
          <a:blip r:embed="rId6"/>
          <a:stretch>
            <a:fillRect/>
          </a:stretch>
        </p:blipFill>
        <p:spPr>
          <a:xfrm>
            <a:off x="6095009" y="4705371"/>
            <a:ext cx="4099723" cy="2928375"/>
          </a:xfrm>
          <a:prstGeom prst="rect">
            <a:avLst/>
          </a:prstGeom>
        </p:spPr>
      </p:pic>
      <p:pic>
        <p:nvPicPr>
          <p:cNvPr id="35" name="图片 19">
            <a:extLst>
              <a:ext uri="{FF2B5EF4-FFF2-40B4-BE49-F238E27FC236}">
                <a16:creationId xmlns:a16="http://schemas.microsoft.com/office/drawing/2014/main" id="{2AC399E4-7A3C-8221-37C4-E8A409D5D1DC}"/>
              </a:ext>
            </a:extLst>
          </p:cNvPr>
          <p:cNvPicPr>
            <a:picLocks/>
          </p:cNvPicPr>
          <p:nvPr/>
        </p:nvPicPr>
        <p:blipFill>
          <a:blip r:embed="rId7">
            <a:alphaModFix amt="50000"/>
            <a:duotone>
              <a:prstClr val="black"/>
              <a:schemeClr val="accent5">
                <a:tint val="45000"/>
                <a:satMod val="400000"/>
              </a:schemeClr>
            </a:duotone>
          </a:blip>
          <a:stretch>
            <a:fillRect/>
          </a:stretch>
        </p:blipFill>
        <p:spPr>
          <a:xfrm>
            <a:off x="6095009" y="4705371"/>
            <a:ext cx="4099723" cy="2928375"/>
          </a:xfrm>
          <a:prstGeom prst="rect">
            <a:avLst/>
          </a:prstGeom>
        </p:spPr>
      </p:pic>
      <p:pic>
        <p:nvPicPr>
          <p:cNvPr id="36" name="图片 2">
            <a:extLst>
              <a:ext uri="{FF2B5EF4-FFF2-40B4-BE49-F238E27FC236}">
                <a16:creationId xmlns:a16="http://schemas.microsoft.com/office/drawing/2014/main" id="{E01C2576-6F96-6E0A-E310-419BE8F9D8EE}"/>
              </a:ext>
            </a:extLst>
          </p:cNvPr>
          <p:cNvPicPr>
            <a:picLocks/>
          </p:cNvPicPr>
          <p:nvPr/>
        </p:nvPicPr>
        <p:blipFill>
          <a:blip r:embed="rId8">
            <a:duotone>
              <a:prstClr val="black"/>
              <a:schemeClr val="accent5">
                <a:tint val="45000"/>
                <a:satMod val="400000"/>
              </a:schemeClr>
            </a:duotone>
            <a:alphaModFix amt="50000"/>
          </a:blip>
          <a:stretch>
            <a:fillRect/>
          </a:stretch>
        </p:blipFill>
        <p:spPr>
          <a:xfrm>
            <a:off x="6095011" y="7816513"/>
            <a:ext cx="4099723" cy="2928375"/>
          </a:xfrm>
          <a:prstGeom prst="rect">
            <a:avLst/>
          </a:prstGeom>
        </p:spPr>
      </p:pic>
      <p:pic>
        <p:nvPicPr>
          <p:cNvPr id="37" name="图片 10">
            <a:extLst>
              <a:ext uri="{FF2B5EF4-FFF2-40B4-BE49-F238E27FC236}">
                <a16:creationId xmlns:a16="http://schemas.microsoft.com/office/drawing/2014/main" id="{AE7F120F-3CFD-643B-AFA2-3DF1A739213E}"/>
              </a:ext>
            </a:extLst>
          </p:cNvPr>
          <p:cNvPicPr>
            <a:picLocks/>
          </p:cNvPicPr>
          <p:nvPr/>
        </p:nvPicPr>
        <p:blipFill>
          <a:blip r:embed="rId6"/>
          <a:stretch>
            <a:fillRect/>
          </a:stretch>
        </p:blipFill>
        <p:spPr>
          <a:xfrm>
            <a:off x="1805682" y="4705371"/>
            <a:ext cx="4099723" cy="2928375"/>
          </a:xfrm>
          <a:prstGeom prst="rect">
            <a:avLst/>
          </a:prstGeom>
        </p:spPr>
      </p:pic>
      <p:pic>
        <p:nvPicPr>
          <p:cNvPr id="38" name="图片 20">
            <a:extLst>
              <a:ext uri="{FF2B5EF4-FFF2-40B4-BE49-F238E27FC236}">
                <a16:creationId xmlns:a16="http://schemas.microsoft.com/office/drawing/2014/main" id="{3CFA4C92-B267-2D81-2594-E4A17C2183E6}"/>
              </a:ext>
            </a:extLst>
          </p:cNvPr>
          <p:cNvPicPr>
            <a:picLocks/>
          </p:cNvPicPr>
          <p:nvPr/>
        </p:nvPicPr>
        <p:blipFill>
          <a:blip r:embed="rId9"/>
          <a:stretch>
            <a:fillRect/>
          </a:stretch>
        </p:blipFill>
        <p:spPr>
          <a:xfrm>
            <a:off x="10384336" y="4705371"/>
            <a:ext cx="4099723" cy="2928375"/>
          </a:xfrm>
          <a:prstGeom prst="rect">
            <a:avLst/>
          </a:prstGeom>
        </p:spPr>
      </p:pic>
      <p:pic>
        <p:nvPicPr>
          <p:cNvPr id="39" name="图片 21">
            <a:extLst>
              <a:ext uri="{FF2B5EF4-FFF2-40B4-BE49-F238E27FC236}">
                <a16:creationId xmlns:a16="http://schemas.microsoft.com/office/drawing/2014/main" id="{73318280-5CED-2EBD-1B56-10F0DACF2B63}"/>
              </a:ext>
            </a:extLst>
          </p:cNvPr>
          <p:cNvPicPr>
            <a:picLocks/>
          </p:cNvPicPr>
          <p:nvPr/>
        </p:nvPicPr>
        <p:blipFill>
          <a:blip r:embed="rId10"/>
          <a:stretch>
            <a:fillRect/>
          </a:stretch>
        </p:blipFill>
        <p:spPr>
          <a:xfrm>
            <a:off x="14673663" y="4705371"/>
            <a:ext cx="4099723" cy="2928375"/>
          </a:xfrm>
          <a:prstGeom prst="rect">
            <a:avLst/>
          </a:prstGeom>
        </p:spPr>
      </p:pic>
      <p:pic>
        <p:nvPicPr>
          <p:cNvPr id="40" name="图片 29">
            <a:extLst>
              <a:ext uri="{FF2B5EF4-FFF2-40B4-BE49-F238E27FC236}">
                <a16:creationId xmlns:a16="http://schemas.microsoft.com/office/drawing/2014/main" id="{19C131B8-72C9-6043-3C37-695B5BB5EDC8}"/>
              </a:ext>
            </a:extLst>
          </p:cNvPr>
          <p:cNvPicPr>
            <a:picLocks/>
          </p:cNvPicPr>
          <p:nvPr/>
        </p:nvPicPr>
        <p:blipFill>
          <a:blip r:embed="rId11"/>
          <a:stretch>
            <a:fillRect/>
          </a:stretch>
        </p:blipFill>
        <p:spPr>
          <a:xfrm>
            <a:off x="18962994" y="4705371"/>
            <a:ext cx="4099723" cy="2928375"/>
          </a:xfrm>
          <a:prstGeom prst="rect">
            <a:avLst/>
          </a:prstGeom>
        </p:spPr>
      </p:pic>
      <p:pic>
        <p:nvPicPr>
          <p:cNvPr id="41" name="图片 31">
            <a:extLst>
              <a:ext uri="{FF2B5EF4-FFF2-40B4-BE49-F238E27FC236}">
                <a16:creationId xmlns:a16="http://schemas.microsoft.com/office/drawing/2014/main" id="{90087752-894B-B00F-6D11-EF9D2A9D1E6F}"/>
              </a:ext>
            </a:extLst>
          </p:cNvPr>
          <p:cNvPicPr>
            <a:picLocks/>
          </p:cNvPicPr>
          <p:nvPr/>
        </p:nvPicPr>
        <p:blipFill>
          <a:blip r:embed="rId12"/>
          <a:stretch>
            <a:fillRect/>
          </a:stretch>
        </p:blipFill>
        <p:spPr>
          <a:xfrm>
            <a:off x="10384340" y="7816513"/>
            <a:ext cx="4099723" cy="2928375"/>
          </a:xfrm>
          <a:prstGeom prst="rect">
            <a:avLst/>
          </a:prstGeom>
        </p:spPr>
      </p:pic>
      <p:pic>
        <p:nvPicPr>
          <p:cNvPr id="42" name="图片 32">
            <a:extLst>
              <a:ext uri="{FF2B5EF4-FFF2-40B4-BE49-F238E27FC236}">
                <a16:creationId xmlns:a16="http://schemas.microsoft.com/office/drawing/2014/main" id="{3345170F-CCBD-7F84-E294-594C34BFA077}"/>
              </a:ext>
            </a:extLst>
          </p:cNvPr>
          <p:cNvPicPr>
            <a:picLocks/>
          </p:cNvPicPr>
          <p:nvPr/>
        </p:nvPicPr>
        <p:blipFill>
          <a:blip r:embed="rId13"/>
          <a:stretch>
            <a:fillRect/>
          </a:stretch>
        </p:blipFill>
        <p:spPr>
          <a:xfrm>
            <a:off x="14673667" y="7816513"/>
            <a:ext cx="4099723" cy="2928375"/>
          </a:xfrm>
          <a:prstGeom prst="rect">
            <a:avLst/>
          </a:prstGeom>
        </p:spPr>
      </p:pic>
      <p:pic>
        <p:nvPicPr>
          <p:cNvPr id="43" name="图片 33">
            <a:extLst>
              <a:ext uri="{FF2B5EF4-FFF2-40B4-BE49-F238E27FC236}">
                <a16:creationId xmlns:a16="http://schemas.microsoft.com/office/drawing/2014/main" id="{C0B717DB-6472-8ACE-E23A-6C4EDAA285B2}"/>
              </a:ext>
            </a:extLst>
          </p:cNvPr>
          <p:cNvPicPr>
            <a:picLocks/>
          </p:cNvPicPr>
          <p:nvPr/>
        </p:nvPicPr>
        <p:blipFill>
          <a:blip r:embed="rId14"/>
          <a:stretch>
            <a:fillRect/>
          </a:stretch>
        </p:blipFill>
        <p:spPr>
          <a:xfrm>
            <a:off x="18962994" y="7816513"/>
            <a:ext cx="4099723" cy="2928375"/>
          </a:xfrm>
          <a:prstGeom prst="rect">
            <a:avLst/>
          </a:prstGeom>
        </p:spPr>
      </p:pic>
      <p:pic>
        <p:nvPicPr>
          <p:cNvPr id="44" name="图片 35">
            <a:extLst>
              <a:ext uri="{FF2B5EF4-FFF2-40B4-BE49-F238E27FC236}">
                <a16:creationId xmlns:a16="http://schemas.microsoft.com/office/drawing/2014/main" id="{615E112F-1684-3804-4FF5-8DF8D4896076}"/>
              </a:ext>
            </a:extLst>
          </p:cNvPr>
          <p:cNvPicPr>
            <a:picLocks/>
          </p:cNvPicPr>
          <p:nvPr/>
        </p:nvPicPr>
        <p:blipFill>
          <a:blip r:embed="rId5"/>
          <a:stretch>
            <a:fillRect/>
          </a:stretch>
        </p:blipFill>
        <p:spPr>
          <a:xfrm>
            <a:off x="1805682" y="7816513"/>
            <a:ext cx="4099723" cy="2928375"/>
          </a:xfrm>
          <a:prstGeom prst="rect">
            <a:avLst/>
          </a:prstGeom>
        </p:spPr>
      </p:pic>
      <p:sp>
        <p:nvSpPr>
          <p:cNvPr id="45" name="TextBox 44">
            <a:extLst>
              <a:ext uri="{FF2B5EF4-FFF2-40B4-BE49-F238E27FC236}">
                <a16:creationId xmlns:a16="http://schemas.microsoft.com/office/drawing/2014/main" id="{2643777F-9ADA-F2D8-0103-4AE95D4878DA}"/>
              </a:ext>
            </a:extLst>
          </p:cNvPr>
          <p:cNvSpPr txBox="1"/>
          <p:nvPr/>
        </p:nvSpPr>
        <p:spPr>
          <a:xfrm>
            <a:off x="21259018" y="10221668"/>
            <a:ext cx="1803699" cy="523220"/>
          </a:xfrm>
          <a:prstGeom prst="rect">
            <a:avLst/>
          </a:prstGeom>
          <a:noFill/>
        </p:spPr>
        <p:txBody>
          <a:bodyPr wrap="none" rtlCol="0">
            <a:spAutoFit/>
          </a:bodyPr>
          <a:lstStyle/>
          <a:p>
            <a:r>
              <a:rPr lang="en-US" sz="2800" dirty="0">
                <a:solidFill>
                  <a:srgbClr val="FFFF00"/>
                </a:solidFill>
                <a:latin typeface="Arial" panose="020B0604020202020204" pitchFamily="34" charset="0"/>
                <a:cs typeface="Arial" panose="020B0604020202020204" pitchFamily="34" charset="0"/>
              </a:rPr>
              <a:t>No results</a:t>
            </a:r>
          </a:p>
        </p:txBody>
      </p:sp>
    </p:spTree>
    <p:extLst>
      <p:ext uri="{BB962C8B-B14F-4D97-AF65-F5344CB8AC3E}">
        <p14:creationId xmlns:p14="http://schemas.microsoft.com/office/powerpoint/2010/main" val="3393168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185712" y="2202109"/>
              <a:ext cx="2268000" cy="431107"/>
            </a:xfrm>
            <a:prstGeom prst="rect">
              <a:avLst/>
            </a:prstGeom>
            <a:grpFill/>
          </p:spPr>
        </p:pic>
      </p:grpSp>
      <p:pic>
        <p:nvPicPr>
          <p:cNvPr id="23" name="图片 39">
            <a:extLst>
              <a:ext uri="{FF2B5EF4-FFF2-40B4-BE49-F238E27FC236}">
                <a16:creationId xmlns:a16="http://schemas.microsoft.com/office/drawing/2014/main" id="{31BD6D19-693A-C91A-6F30-84328DBE87EE}"/>
              </a:ext>
            </a:extLst>
          </p:cNvPr>
          <p:cNvPicPr>
            <a:picLocks/>
          </p:cNvPicPr>
          <p:nvPr/>
        </p:nvPicPr>
        <p:blipFill>
          <a:blip r:embed="rId5"/>
          <a:stretch>
            <a:fillRect/>
          </a:stretch>
        </p:blipFill>
        <p:spPr>
          <a:xfrm>
            <a:off x="16525906" y="7164126"/>
            <a:ext cx="4099723" cy="2928375"/>
          </a:xfrm>
          <a:prstGeom prst="rect">
            <a:avLst/>
          </a:prstGeom>
        </p:spPr>
      </p:pic>
      <p:pic>
        <p:nvPicPr>
          <p:cNvPr id="27" name="图片 17">
            <a:extLst>
              <a:ext uri="{FF2B5EF4-FFF2-40B4-BE49-F238E27FC236}">
                <a16:creationId xmlns:a16="http://schemas.microsoft.com/office/drawing/2014/main" id="{C4B63953-1FAB-F87E-1C70-CCA700E2161A}"/>
              </a:ext>
            </a:extLst>
          </p:cNvPr>
          <p:cNvPicPr>
            <a:picLocks/>
          </p:cNvPicPr>
          <p:nvPr/>
        </p:nvPicPr>
        <p:blipFill>
          <a:blip r:embed="rId6"/>
          <a:stretch>
            <a:fillRect/>
          </a:stretch>
        </p:blipFill>
        <p:spPr>
          <a:xfrm>
            <a:off x="16525906" y="4171213"/>
            <a:ext cx="4099723" cy="2928375"/>
          </a:xfrm>
          <a:prstGeom prst="rect">
            <a:avLst/>
          </a:prstGeom>
        </p:spPr>
      </p:pic>
      <p:pic>
        <p:nvPicPr>
          <p:cNvPr id="34" name="图片 8">
            <a:extLst>
              <a:ext uri="{FF2B5EF4-FFF2-40B4-BE49-F238E27FC236}">
                <a16:creationId xmlns:a16="http://schemas.microsoft.com/office/drawing/2014/main" id="{4F418E45-84C6-FC4E-59AF-C4445A1EA8B5}"/>
              </a:ext>
            </a:extLst>
          </p:cNvPr>
          <p:cNvPicPr>
            <a:picLocks/>
          </p:cNvPicPr>
          <p:nvPr/>
        </p:nvPicPr>
        <p:blipFill>
          <a:blip r:embed="rId7"/>
          <a:stretch>
            <a:fillRect/>
          </a:stretch>
        </p:blipFill>
        <p:spPr>
          <a:xfrm>
            <a:off x="20627667" y="4171213"/>
            <a:ext cx="4099723" cy="2928375"/>
          </a:xfrm>
          <a:prstGeom prst="rect">
            <a:avLst/>
          </a:prstGeom>
        </p:spPr>
      </p:pic>
      <p:pic>
        <p:nvPicPr>
          <p:cNvPr id="39" name="图片 14">
            <a:extLst>
              <a:ext uri="{FF2B5EF4-FFF2-40B4-BE49-F238E27FC236}">
                <a16:creationId xmlns:a16="http://schemas.microsoft.com/office/drawing/2014/main" id="{3E060144-7AB2-2658-2442-327780348AB9}"/>
              </a:ext>
            </a:extLst>
          </p:cNvPr>
          <p:cNvPicPr>
            <a:picLocks/>
          </p:cNvPicPr>
          <p:nvPr/>
        </p:nvPicPr>
        <p:blipFill>
          <a:blip r:embed="rId8">
            <a:duotone>
              <a:prstClr val="black"/>
              <a:schemeClr val="accent5">
                <a:tint val="45000"/>
                <a:satMod val="400000"/>
              </a:schemeClr>
            </a:duotone>
            <a:alphaModFix amt="50000"/>
          </a:blip>
          <a:stretch>
            <a:fillRect/>
          </a:stretch>
        </p:blipFill>
        <p:spPr>
          <a:xfrm>
            <a:off x="16525906" y="4171213"/>
            <a:ext cx="4099723" cy="2928375"/>
          </a:xfrm>
          <a:prstGeom prst="rect">
            <a:avLst/>
          </a:prstGeom>
        </p:spPr>
      </p:pic>
      <p:pic>
        <p:nvPicPr>
          <p:cNvPr id="42" name="图片 34">
            <a:extLst>
              <a:ext uri="{FF2B5EF4-FFF2-40B4-BE49-F238E27FC236}">
                <a16:creationId xmlns:a16="http://schemas.microsoft.com/office/drawing/2014/main" id="{88C79588-E101-9099-0158-786FFB615864}"/>
              </a:ext>
            </a:extLst>
          </p:cNvPr>
          <p:cNvPicPr>
            <a:picLocks/>
          </p:cNvPicPr>
          <p:nvPr/>
        </p:nvPicPr>
        <p:blipFill>
          <a:blip r:embed="rId9"/>
          <a:stretch>
            <a:fillRect/>
          </a:stretch>
        </p:blipFill>
        <p:spPr>
          <a:xfrm>
            <a:off x="16525906" y="7164126"/>
            <a:ext cx="4099723" cy="2928375"/>
          </a:xfrm>
          <a:prstGeom prst="rect">
            <a:avLst/>
          </a:prstGeom>
        </p:spPr>
      </p:pic>
      <p:pic>
        <p:nvPicPr>
          <p:cNvPr id="43" name="图片 35">
            <a:extLst>
              <a:ext uri="{FF2B5EF4-FFF2-40B4-BE49-F238E27FC236}">
                <a16:creationId xmlns:a16="http://schemas.microsoft.com/office/drawing/2014/main" id="{10B0C65D-AD0D-2749-4586-7C2E89AAD686}"/>
              </a:ext>
            </a:extLst>
          </p:cNvPr>
          <p:cNvPicPr>
            <a:picLocks/>
          </p:cNvPicPr>
          <p:nvPr/>
        </p:nvPicPr>
        <p:blipFill>
          <a:blip r:embed="rId10"/>
          <a:stretch>
            <a:fillRect/>
          </a:stretch>
        </p:blipFill>
        <p:spPr>
          <a:xfrm>
            <a:off x="20627667" y="7164126"/>
            <a:ext cx="4099723" cy="2928375"/>
          </a:xfrm>
          <a:prstGeom prst="rect">
            <a:avLst/>
          </a:prstGeom>
        </p:spPr>
      </p:pic>
      <p:pic>
        <p:nvPicPr>
          <p:cNvPr id="44" name="图片 38">
            <a:extLst>
              <a:ext uri="{FF2B5EF4-FFF2-40B4-BE49-F238E27FC236}">
                <a16:creationId xmlns:a16="http://schemas.microsoft.com/office/drawing/2014/main" id="{0EB83678-BC67-B63A-BF2C-CA13D1B828BA}"/>
              </a:ext>
            </a:extLst>
          </p:cNvPr>
          <p:cNvPicPr>
            <a:picLocks/>
          </p:cNvPicPr>
          <p:nvPr/>
        </p:nvPicPr>
        <p:blipFill>
          <a:blip r:embed="rId11">
            <a:duotone>
              <a:prstClr val="black"/>
              <a:schemeClr val="accent5">
                <a:tint val="45000"/>
                <a:satMod val="400000"/>
              </a:schemeClr>
            </a:duotone>
            <a:alphaModFix amt="50000"/>
          </a:blip>
          <a:stretch>
            <a:fillRect/>
          </a:stretch>
        </p:blipFill>
        <p:spPr>
          <a:xfrm>
            <a:off x="16525906" y="7164126"/>
            <a:ext cx="4099723" cy="2928375"/>
          </a:xfrm>
          <a:prstGeom prst="rect">
            <a:avLst/>
          </a:prstGeom>
        </p:spPr>
      </p:pic>
      <p:pic>
        <p:nvPicPr>
          <p:cNvPr id="5" name="图片 33">
            <a:extLst>
              <a:ext uri="{FF2B5EF4-FFF2-40B4-BE49-F238E27FC236}">
                <a16:creationId xmlns:a16="http://schemas.microsoft.com/office/drawing/2014/main" id="{B66DFB85-70F4-DB1C-59EC-7616E854F208}"/>
              </a:ext>
            </a:extLst>
          </p:cNvPr>
          <p:cNvPicPr>
            <a:picLocks/>
          </p:cNvPicPr>
          <p:nvPr/>
        </p:nvPicPr>
        <p:blipFill>
          <a:blip r:embed="rId12"/>
          <a:stretch>
            <a:fillRect/>
          </a:stretch>
        </p:blipFill>
        <p:spPr>
          <a:xfrm>
            <a:off x="12362966" y="4171213"/>
            <a:ext cx="4099723" cy="2928375"/>
          </a:xfrm>
          <a:prstGeom prst="rect">
            <a:avLst/>
          </a:prstGeom>
        </p:spPr>
      </p:pic>
      <p:pic>
        <p:nvPicPr>
          <p:cNvPr id="7" name="图片 42">
            <a:extLst>
              <a:ext uri="{FF2B5EF4-FFF2-40B4-BE49-F238E27FC236}">
                <a16:creationId xmlns:a16="http://schemas.microsoft.com/office/drawing/2014/main" id="{3FE08050-8A1C-E95C-989B-D90AC0B77A8E}"/>
              </a:ext>
            </a:extLst>
          </p:cNvPr>
          <p:cNvPicPr>
            <a:picLocks/>
          </p:cNvPicPr>
          <p:nvPr/>
        </p:nvPicPr>
        <p:blipFill>
          <a:blip r:embed="rId13"/>
          <a:stretch>
            <a:fillRect/>
          </a:stretch>
        </p:blipFill>
        <p:spPr>
          <a:xfrm>
            <a:off x="12362966" y="7164126"/>
            <a:ext cx="4099723" cy="2928375"/>
          </a:xfrm>
          <a:prstGeom prst="rect">
            <a:avLst/>
          </a:prstGeom>
        </p:spPr>
      </p:pic>
      <p:pic>
        <p:nvPicPr>
          <p:cNvPr id="8" name="图片 45">
            <a:extLst>
              <a:ext uri="{FF2B5EF4-FFF2-40B4-BE49-F238E27FC236}">
                <a16:creationId xmlns:a16="http://schemas.microsoft.com/office/drawing/2014/main" id="{FF1955E3-04B3-C658-80E4-8AC2627A7E05}"/>
              </a:ext>
            </a:extLst>
          </p:cNvPr>
          <p:cNvPicPr>
            <a:picLocks/>
          </p:cNvPicPr>
          <p:nvPr/>
        </p:nvPicPr>
        <p:blipFill>
          <a:blip r:embed="rId14"/>
          <a:stretch>
            <a:fillRect/>
          </a:stretch>
        </p:blipFill>
        <p:spPr>
          <a:xfrm>
            <a:off x="8284651" y="7164126"/>
            <a:ext cx="4099723" cy="2928375"/>
          </a:xfrm>
          <a:prstGeom prst="rect">
            <a:avLst/>
          </a:prstGeom>
        </p:spPr>
      </p:pic>
      <p:pic>
        <p:nvPicPr>
          <p:cNvPr id="11" name="图片 34">
            <a:extLst>
              <a:ext uri="{FF2B5EF4-FFF2-40B4-BE49-F238E27FC236}">
                <a16:creationId xmlns:a16="http://schemas.microsoft.com/office/drawing/2014/main" id="{7A850E6D-7336-3231-30B4-823407426AE5}"/>
              </a:ext>
            </a:extLst>
          </p:cNvPr>
          <p:cNvPicPr>
            <a:picLocks/>
          </p:cNvPicPr>
          <p:nvPr/>
        </p:nvPicPr>
        <p:blipFill>
          <a:blip r:embed="rId15"/>
          <a:stretch>
            <a:fillRect/>
          </a:stretch>
        </p:blipFill>
        <p:spPr>
          <a:xfrm>
            <a:off x="8284653" y="4171213"/>
            <a:ext cx="4099723" cy="2928375"/>
          </a:xfrm>
          <a:prstGeom prst="rect">
            <a:avLst/>
          </a:prstGeom>
        </p:spPr>
      </p:pic>
      <p:pic>
        <p:nvPicPr>
          <p:cNvPr id="14" name="图片 31">
            <a:extLst>
              <a:ext uri="{FF2B5EF4-FFF2-40B4-BE49-F238E27FC236}">
                <a16:creationId xmlns:a16="http://schemas.microsoft.com/office/drawing/2014/main" id="{16C2B7F8-C3C1-8C7D-08E9-02B30BC9DC73}"/>
              </a:ext>
            </a:extLst>
          </p:cNvPr>
          <p:cNvPicPr>
            <a:picLocks/>
          </p:cNvPicPr>
          <p:nvPr/>
        </p:nvPicPr>
        <p:blipFill>
          <a:blip r:embed="rId16">
            <a:alphaModFix amt="50000"/>
            <a:duotone>
              <a:prstClr val="black"/>
              <a:schemeClr val="accent5">
                <a:tint val="45000"/>
                <a:satMod val="400000"/>
              </a:schemeClr>
            </a:duotone>
            <a:extLst>
              <a:ext uri="{BEBA8EAE-BF5A-486C-A8C5-ECC9F3942E4B}">
                <a14:imgProps xmlns:a14="http://schemas.microsoft.com/office/drawing/2010/main">
                  <a14:imgLayer r:embed="rId17">
                    <a14:imgEffect>
                      <a14:saturation sat="0"/>
                    </a14:imgEffect>
                  </a14:imgLayer>
                </a14:imgProps>
              </a:ext>
            </a:extLst>
          </a:blip>
          <a:stretch>
            <a:fillRect/>
          </a:stretch>
        </p:blipFill>
        <p:spPr>
          <a:xfrm>
            <a:off x="8284653" y="4171213"/>
            <a:ext cx="4099723" cy="2928375"/>
          </a:xfrm>
          <a:prstGeom prst="rect">
            <a:avLst/>
          </a:prstGeom>
        </p:spPr>
      </p:pic>
      <p:pic>
        <p:nvPicPr>
          <p:cNvPr id="15" name="图片 41">
            <a:extLst>
              <a:ext uri="{FF2B5EF4-FFF2-40B4-BE49-F238E27FC236}">
                <a16:creationId xmlns:a16="http://schemas.microsoft.com/office/drawing/2014/main" id="{4D066C58-AFD1-C217-CE47-2462E539E7AC}"/>
              </a:ext>
            </a:extLst>
          </p:cNvPr>
          <p:cNvPicPr>
            <a:picLocks/>
          </p:cNvPicPr>
          <p:nvPr/>
        </p:nvPicPr>
        <p:blipFill>
          <a:blip r:embed="rId18">
            <a:alphaModFix amt="50000"/>
          </a:blip>
          <a:stretch>
            <a:fillRect/>
          </a:stretch>
        </p:blipFill>
        <p:spPr>
          <a:xfrm>
            <a:off x="8284651" y="7164126"/>
            <a:ext cx="4099723" cy="2928375"/>
          </a:xfrm>
          <a:prstGeom prst="rect">
            <a:avLst/>
          </a:prstGeom>
        </p:spPr>
      </p:pic>
      <p:pic>
        <p:nvPicPr>
          <p:cNvPr id="16" name="图片 7">
            <a:extLst>
              <a:ext uri="{FF2B5EF4-FFF2-40B4-BE49-F238E27FC236}">
                <a16:creationId xmlns:a16="http://schemas.microsoft.com/office/drawing/2014/main" id="{0A6FFB96-0DE6-1A09-022B-38979C8A1323}"/>
              </a:ext>
            </a:extLst>
          </p:cNvPr>
          <p:cNvPicPr>
            <a:picLocks/>
          </p:cNvPicPr>
          <p:nvPr/>
        </p:nvPicPr>
        <p:blipFill>
          <a:blip r:embed="rId19"/>
          <a:stretch>
            <a:fillRect/>
          </a:stretch>
        </p:blipFill>
        <p:spPr>
          <a:xfrm>
            <a:off x="4121550" y="4171213"/>
            <a:ext cx="4099723" cy="2928375"/>
          </a:xfrm>
          <a:prstGeom prst="rect">
            <a:avLst/>
          </a:prstGeom>
        </p:spPr>
      </p:pic>
      <p:pic>
        <p:nvPicPr>
          <p:cNvPr id="17" name="图片 9">
            <a:extLst>
              <a:ext uri="{FF2B5EF4-FFF2-40B4-BE49-F238E27FC236}">
                <a16:creationId xmlns:a16="http://schemas.microsoft.com/office/drawing/2014/main" id="{0AEACFB7-75A0-3BB0-C458-311033614341}"/>
              </a:ext>
            </a:extLst>
          </p:cNvPr>
          <p:cNvPicPr>
            <a:picLocks/>
          </p:cNvPicPr>
          <p:nvPr/>
        </p:nvPicPr>
        <p:blipFill>
          <a:blip r:embed="rId20"/>
          <a:stretch>
            <a:fillRect/>
          </a:stretch>
        </p:blipFill>
        <p:spPr>
          <a:xfrm>
            <a:off x="45886" y="4171213"/>
            <a:ext cx="4099723" cy="2928375"/>
          </a:xfrm>
          <a:prstGeom prst="rect">
            <a:avLst/>
          </a:prstGeom>
        </p:spPr>
      </p:pic>
      <p:pic>
        <p:nvPicPr>
          <p:cNvPr id="18" name="图片 11">
            <a:extLst>
              <a:ext uri="{FF2B5EF4-FFF2-40B4-BE49-F238E27FC236}">
                <a16:creationId xmlns:a16="http://schemas.microsoft.com/office/drawing/2014/main" id="{4099690C-C84C-6B2E-862F-D48422115C66}"/>
              </a:ext>
            </a:extLst>
          </p:cNvPr>
          <p:cNvPicPr>
            <a:picLocks/>
          </p:cNvPicPr>
          <p:nvPr/>
        </p:nvPicPr>
        <p:blipFill>
          <a:blip r:embed="rId21">
            <a:alphaModFix amt="50000"/>
            <a:duotone>
              <a:prstClr val="black"/>
              <a:schemeClr val="accent5">
                <a:tint val="45000"/>
                <a:satMod val="400000"/>
              </a:schemeClr>
            </a:duotone>
          </a:blip>
          <a:stretch>
            <a:fillRect/>
          </a:stretch>
        </p:blipFill>
        <p:spPr>
          <a:xfrm>
            <a:off x="45886" y="4171213"/>
            <a:ext cx="4099723" cy="2928375"/>
          </a:xfrm>
          <a:prstGeom prst="rect">
            <a:avLst/>
          </a:prstGeom>
        </p:spPr>
      </p:pic>
      <p:pic>
        <p:nvPicPr>
          <p:cNvPr id="19" name="图片 19">
            <a:extLst>
              <a:ext uri="{FF2B5EF4-FFF2-40B4-BE49-F238E27FC236}">
                <a16:creationId xmlns:a16="http://schemas.microsoft.com/office/drawing/2014/main" id="{8319EBAF-B2F7-2471-85EA-2A763C333E77}"/>
              </a:ext>
            </a:extLst>
          </p:cNvPr>
          <p:cNvPicPr>
            <a:picLocks/>
          </p:cNvPicPr>
          <p:nvPr/>
        </p:nvPicPr>
        <p:blipFill>
          <a:blip r:embed="rId22"/>
          <a:stretch>
            <a:fillRect/>
          </a:stretch>
        </p:blipFill>
        <p:spPr>
          <a:xfrm>
            <a:off x="4121546" y="7164126"/>
            <a:ext cx="4099723" cy="2928375"/>
          </a:xfrm>
          <a:prstGeom prst="rect">
            <a:avLst/>
          </a:prstGeom>
        </p:spPr>
      </p:pic>
      <p:pic>
        <p:nvPicPr>
          <p:cNvPr id="20" name="图片 20">
            <a:extLst>
              <a:ext uri="{FF2B5EF4-FFF2-40B4-BE49-F238E27FC236}">
                <a16:creationId xmlns:a16="http://schemas.microsoft.com/office/drawing/2014/main" id="{DA6B9C4E-4D71-2E79-184E-FDDF80C3D043}"/>
              </a:ext>
            </a:extLst>
          </p:cNvPr>
          <p:cNvPicPr>
            <a:picLocks/>
          </p:cNvPicPr>
          <p:nvPr/>
        </p:nvPicPr>
        <p:blipFill>
          <a:blip r:embed="rId23"/>
          <a:stretch>
            <a:fillRect/>
          </a:stretch>
        </p:blipFill>
        <p:spPr>
          <a:xfrm>
            <a:off x="45884" y="7164126"/>
            <a:ext cx="4099723" cy="2928375"/>
          </a:xfrm>
          <a:prstGeom prst="rect">
            <a:avLst/>
          </a:prstGeom>
        </p:spPr>
      </p:pic>
      <p:pic>
        <p:nvPicPr>
          <p:cNvPr id="21" name="图片 21">
            <a:extLst>
              <a:ext uri="{FF2B5EF4-FFF2-40B4-BE49-F238E27FC236}">
                <a16:creationId xmlns:a16="http://schemas.microsoft.com/office/drawing/2014/main" id="{0DC52EE6-4313-30C6-F52E-D3391D31FECA}"/>
              </a:ext>
            </a:extLst>
          </p:cNvPr>
          <p:cNvPicPr>
            <a:picLocks/>
          </p:cNvPicPr>
          <p:nvPr/>
        </p:nvPicPr>
        <p:blipFill>
          <a:blip r:embed="rId24">
            <a:duotone>
              <a:prstClr val="black"/>
              <a:schemeClr val="accent5">
                <a:tint val="45000"/>
                <a:satMod val="400000"/>
              </a:schemeClr>
            </a:duotone>
            <a:alphaModFix amt="51000"/>
          </a:blip>
          <a:stretch>
            <a:fillRect/>
          </a:stretch>
        </p:blipFill>
        <p:spPr>
          <a:xfrm>
            <a:off x="45884" y="7164126"/>
            <a:ext cx="4099723" cy="2928375"/>
          </a:xfrm>
          <a:prstGeom prst="rect">
            <a:avLst/>
          </a:prstGeom>
        </p:spPr>
      </p:pic>
      <p:sp>
        <p:nvSpPr>
          <p:cNvPr id="25" name="TextBox 24">
            <a:extLst>
              <a:ext uri="{FF2B5EF4-FFF2-40B4-BE49-F238E27FC236}">
                <a16:creationId xmlns:a16="http://schemas.microsoft.com/office/drawing/2014/main" id="{FB7117D5-25B1-2359-8266-7E8F9DC55F2A}"/>
              </a:ext>
            </a:extLst>
          </p:cNvPr>
          <p:cNvSpPr txBox="1"/>
          <p:nvPr/>
        </p:nvSpPr>
        <p:spPr>
          <a:xfrm>
            <a:off x="1422026" y="10562506"/>
            <a:ext cx="22017789" cy="3170099"/>
          </a:xfrm>
          <a:prstGeom prst="rect">
            <a:avLst/>
          </a:prstGeom>
          <a:noFill/>
        </p:spPr>
        <p:txBody>
          <a:bodyPr wrap="square" rtlCol="0">
            <a:spAutoFit/>
          </a:bodyPr>
          <a:lstStyle/>
          <a:p>
            <a:pPr algn="just"/>
            <a:r>
              <a:rPr lang="en-CA" sz="4000" b="1" dirty="0">
                <a:latin typeface="Arial" panose="020B0604020202020204" pitchFamily="34" charset="0"/>
                <a:cs typeface="Arial" panose="020B0604020202020204" pitchFamily="34" charset="0"/>
              </a:rPr>
              <a:t>Observation</a:t>
            </a:r>
            <a:r>
              <a:rPr lang="en-US" sz="4000" dirty="0">
                <a:latin typeface="Arial" panose="020B0604020202020204" pitchFamily="34" charset="0"/>
                <a:cs typeface="Arial" panose="020B0604020202020204" pitchFamily="34" charset="0"/>
              </a:rPr>
              <a:t>: SAM</a:t>
            </a:r>
            <a:r>
              <a:rPr lang="en-US" sz="4000" baseline="30000" dirty="0">
                <a:latin typeface="Arial" panose="020B0604020202020204" pitchFamily="34" charset="0"/>
                <a:cs typeface="Arial" panose="020B0604020202020204" pitchFamily="34" charset="0"/>
              </a:rPr>
              <a:t>1</a:t>
            </a:r>
            <a:r>
              <a:rPr lang="en-US" sz="4000" dirty="0">
                <a:latin typeface="Arial" panose="020B0604020202020204" pitchFamily="34" charset="0"/>
                <a:cs typeface="Arial" panose="020B0604020202020204" pitchFamily="34" charset="0"/>
              </a:rPr>
              <a:t> delivers appealing results, when substantial human prior knowledge is given.</a:t>
            </a:r>
            <a:r>
              <a:rPr lang="en-CA" sz="4000" dirty="0">
                <a:latin typeface="Arial" panose="020B0604020202020204" pitchFamily="34" charset="0"/>
                <a:cs typeface="Arial" panose="020B0604020202020204" pitchFamily="34" charset="0"/>
              </a:rPr>
              <a:t>This poses a challenge in directly attaining satisfactory results for certain tasks, e</a:t>
            </a:r>
            <a:r>
              <a:rPr lang="en-US" sz="4000" dirty="0">
                <a:latin typeface="Arial" panose="020B0604020202020204" pitchFamily="34" charset="0"/>
                <a:cs typeface="Arial" panose="020B0604020202020204" pitchFamily="34" charset="0"/>
              </a:rPr>
              <a:t>.g., </a:t>
            </a:r>
            <a:r>
              <a:rPr lang="en-CA" sz="4000" dirty="0">
                <a:latin typeface="Arial" panose="020B0604020202020204" pitchFamily="34" charset="0"/>
                <a:cs typeface="Arial" panose="020B0604020202020204" pitchFamily="34" charset="0"/>
              </a:rPr>
              <a:t>optic cup and disc segmentation, where the prompts usually require a high level of expertise. On the other hand, in box and automatic modes, SAM’s performance falls short. This emphasizes the ongoing demand for dedicated SAM explicitly tailored for tackling medical scenarios.</a:t>
            </a:r>
            <a:endParaRPr lang="en-US" sz="4800" dirty="0">
              <a:latin typeface="Arial" panose="020B0604020202020204" pitchFamily="34" charset="0"/>
              <a:cs typeface="Arial" panose="020B0604020202020204" pitchFamily="34" charset="0"/>
            </a:endParaRPr>
          </a:p>
        </p:txBody>
      </p:sp>
      <p:sp>
        <p:nvSpPr>
          <p:cNvPr id="3" name="文本框 5">
            <a:extLst>
              <a:ext uri="{FF2B5EF4-FFF2-40B4-BE49-F238E27FC236}">
                <a16:creationId xmlns:a16="http://schemas.microsoft.com/office/drawing/2014/main" id="{2BFC2BA7-75A9-324C-C947-37421E618D6A}"/>
              </a:ext>
            </a:extLst>
          </p:cNvPr>
          <p:cNvSpPr txBox="1"/>
          <p:nvPr/>
        </p:nvSpPr>
        <p:spPr>
          <a:xfrm>
            <a:off x="0" y="946607"/>
            <a:ext cx="24793575" cy="1107996"/>
          </a:xfrm>
          <a:prstGeom prst="rect">
            <a:avLst/>
          </a:prstGeom>
          <a:noFill/>
        </p:spPr>
        <p:txBody>
          <a:bodyPr wrap="square" rtlCol="0">
            <a:spAutoFit/>
          </a:bodyPr>
          <a:lstStyle/>
          <a:p>
            <a:pPr algn="ctr"/>
            <a:r>
              <a:rPr lang="en-US" altLang="zh-CN" sz="6600" i="1" dirty="0">
                <a:latin typeface="+mj-lt"/>
                <a:cs typeface="Calibri" panose="020F0502020204030204" pitchFamily="34" charset="0"/>
              </a:rPr>
              <a:t>Application</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on</a:t>
            </a:r>
            <a:r>
              <a:rPr lang="zh-CN" altLang="en-US" sz="6600" i="1" dirty="0">
                <a:latin typeface="+mj-lt"/>
                <a:cs typeface="Calibri" panose="020F0502020204030204" pitchFamily="34" charset="0"/>
              </a:rPr>
              <a:t> </a:t>
            </a:r>
            <a:r>
              <a:rPr lang="en-US" altLang="zh-CN" sz="6600" i="1" dirty="0">
                <a:solidFill>
                  <a:schemeClr val="accent5">
                    <a:lumMod val="60000"/>
                    <a:lumOff val="40000"/>
                  </a:schemeClr>
                </a:solidFill>
                <a:latin typeface="+mj-lt"/>
                <a:cs typeface="Calibri" panose="020F0502020204030204" pitchFamily="34" charset="0"/>
              </a:rPr>
              <a:t>Healthcare</a:t>
            </a:r>
            <a:endParaRPr kumimoji="1" lang="en-US" altLang="zh-CN" sz="6600" i="1" dirty="0">
              <a:solidFill>
                <a:schemeClr val="accent5">
                  <a:lumMod val="60000"/>
                  <a:lumOff val="40000"/>
                </a:schemeClr>
              </a:solidFill>
              <a:latin typeface="+mj-lt"/>
              <a:cs typeface="Calibri" panose="020F0502020204030204" pitchFamily="34" charset="0"/>
            </a:endParaRPr>
          </a:p>
        </p:txBody>
      </p:sp>
      <p:pic>
        <p:nvPicPr>
          <p:cNvPr id="4" name="图片 63">
            <a:extLst>
              <a:ext uri="{FF2B5EF4-FFF2-40B4-BE49-F238E27FC236}">
                <a16:creationId xmlns:a16="http://schemas.microsoft.com/office/drawing/2014/main" id="{13C431C9-9AF8-0570-936F-7E60268F513D}"/>
              </a:ext>
            </a:extLst>
          </p:cNvPr>
          <p:cNvPicPr>
            <a:picLocks/>
          </p:cNvPicPr>
          <p:nvPr/>
        </p:nvPicPr>
        <p:blipFill>
          <a:blip r:embed="rId25"/>
          <a:stretch>
            <a:fillRect/>
          </a:stretch>
        </p:blipFill>
        <p:spPr>
          <a:xfrm>
            <a:off x="45884" y="7164126"/>
            <a:ext cx="4099723" cy="2928375"/>
          </a:xfrm>
          <a:prstGeom prst="rect">
            <a:avLst/>
          </a:prstGeom>
        </p:spPr>
      </p:pic>
      <p:pic>
        <p:nvPicPr>
          <p:cNvPr id="26" name="图片 50">
            <a:extLst>
              <a:ext uri="{FF2B5EF4-FFF2-40B4-BE49-F238E27FC236}">
                <a16:creationId xmlns:a16="http://schemas.microsoft.com/office/drawing/2014/main" id="{D7BCDD05-6936-4A8F-3784-379EE887443B}"/>
              </a:ext>
            </a:extLst>
          </p:cNvPr>
          <p:cNvPicPr>
            <a:picLocks/>
          </p:cNvPicPr>
          <p:nvPr/>
        </p:nvPicPr>
        <p:blipFill>
          <a:blip r:embed="rId26"/>
          <a:stretch>
            <a:fillRect/>
          </a:stretch>
        </p:blipFill>
        <p:spPr>
          <a:xfrm>
            <a:off x="45886" y="4171213"/>
            <a:ext cx="4099723" cy="2928375"/>
          </a:xfrm>
          <a:prstGeom prst="rect">
            <a:avLst/>
          </a:prstGeom>
        </p:spPr>
      </p:pic>
      <p:pic>
        <p:nvPicPr>
          <p:cNvPr id="28" name="图片 43">
            <a:extLst>
              <a:ext uri="{FF2B5EF4-FFF2-40B4-BE49-F238E27FC236}">
                <a16:creationId xmlns:a16="http://schemas.microsoft.com/office/drawing/2014/main" id="{3AF49964-A4A3-EC46-DCF5-B04426BD535D}"/>
              </a:ext>
            </a:extLst>
          </p:cNvPr>
          <p:cNvPicPr>
            <a:picLocks/>
          </p:cNvPicPr>
          <p:nvPr/>
        </p:nvPicPr>
        <p:blipFill>
          <a:blip r:embed="rId27"/>
          <a:stretch>
            <a:fillRect/>
          </a:stretch>
        </p:blipFill>
        <p:spPr>
          <a:xfrm>
            <a:off x="4121550" y="4171213"/>
            <a:ext cx="4099723" cy="2928375"/>
          </a:xfrm>
          <a:prstGeom prst="rect">
            <a:avLst/>
          </a:prstGeom>
        </p:spPr>
      </p:pic>
      <p:pic>
        <p:nvPicPr>
          <p:cNvPr id="29" name="图片 49">
            <a:extLst>
              <a:ext uri="{FF2B5EF4-FFF2-40B4-BE49-F238E27FC236}">
                <a16:creationId xmlns:a16="http://schemas.microsoft.com/office/drawing/2014/main" id="{B1B8F37C-2F8F-32DC-F937-E1B11A16CE2A}"/>
              </a:ext>
            </a:extLst>
          </p:cNvPr>
          <p:cNvPicPr>
            <a:picLocks/>
          </p:cNvPicPr>
          <p:nvPr/>
        </p:nvPicPr>
        <p:blipFill>
          <a:blip r:embed="rId28">
            <a:duotone>
              <a:prstClr val="black"/>
              <a:schemeClr val="accent5">
                <a:tint val="45000"/>
                <a:satMod val="400000"/>
              </a:schemeClr>
            </a:duotone>
            <a:alphaModFix amt="50000"/>
            <a:extLst>
              <a:ext uri="{BEBA8EAE-BF5A-486C-A8C5-ECC9F3942E4B}">
                <a14:imgProps xmlns:a14="http://schemas.microsoft.com/office/drawing/2010/main">
                  <a14:imgLayer r:embed="rId29">
                    <a14:imgEffect>
                      <a14:brightnessContrast bright="40000" contrast="40000"/>
                    </a14:imgEffect>
                  </a14:imgLayer>
                </a14:imgProps>
              </a:ext>
            </a:extLst>
          </a:blip>
          <a:stretch>
            <a:fillRect/>
          </a:stretch>
        </p:blipFill>
        <p:spPr>
          <a:xfrm>
            <a:off x="45886" y="4171213"/>
            <a:ext cx="4099723" cy="2928375"/>
          </a:xfrm>
          <a:prstGeom prst="rect">
            <a:avLst/>
          </a:prstGeom>
        </p:spPr>
      </p:pic>
      <p:pic>
        <p:nvPicPr>
          <p:cNvPr id="30" name="图片 61">
            <a:extLst>
              <a:ext uri="{FF2B5EF4-FFF2-40B4-BE49-F238E27FC236}">
                <a16:creationId xmlns:a16="http://schemas.microsoft.com/office/drawing/2014/main" id="{6259693D-E0A6-C539-A2F6-ACB9CB2C5A16}"/>
              </a:ext>
            </a:extLst>
          </p:cNvPr>
          <p:cNvPicPr>
            <a:picLocks/>
          </p:cNvPicPr>
          <p:nvPr/>
        </p:nvPicPr>
        <p:blipFill>
          <a:blip r:embed="rId30"/>
          <a:stretch>
            <a:fillRect/>
          </a:stretch>
        </p:blipFill>
        <p:spPr>
          <a:xfrm>
            <a:off x="4121546" y="7164126"/>
            <a:ext cx="4099723" cy="2928375"/>
          </a:xfrm>
          <a:prstGeom prst="rect">
            <a:avLst/>
          </a:prstGeom>
        </p:spPr>
      </p:pic>
      <p:pic>
        <p:nvPicPr>
          <p:cNvPr id="31" name="图片 62">
            <a:extLst>
              <a:ext uri="{FF2B5EF4-FFF2-40B4-BE49-F238E27FC236}">
                <a16:creationId xmlns:a16="http://schemas.microsoft.com/office/drawing/2014/main" id="{637811C6-AFA5-8087-6253-ED543B6C2527}"/>
              </a:ext>
            </a:extLst>
          </p:cNvPr>
          <p:cNvPicPr>
            <a:picLocks/>
          </p:cNvPicPr>
          <p:nvPr/>
        </p:nvPicPr>
        <p:blipFill>
          <a:blip r:embed="rId31">
            <a:biLevel thresh="50000"/>
            <a:alphaModFix amt="50000"/>
            <a:extLst>
              <a:ext uri="{BEBA8EAE-BF5A-486C-A8C5-ECC9F3942E4B}">
                <a14:imgProps xmlns:a14="http://schemas.microsoft.com/office/drawing/2010/main">
                  <a14:imgLayer r:embed="rId32">
                    <a14:imgEffect>
                      <a14:brightnessContrast bright="-40000" contrast="40000"/>
                    </a14:imgEffect>
                  </a14:imgLayer>
                </a14:imgProps>
              </a:ext>
            </a:extLst>
          </a:blip>
          <a:stretch>
            <a:fillRect/>
          </a:stretch>
        </p:blipFill>
        <p:spPr>
          <a:xfrm>
            <a:off x="45884" y="7164126"/>
            <a:ext cx="4099723" cy="2928375"/>
          </a:xfrm>
          <a:prstGeom prst="rect">
            <a:avLst/>
          </a:prstGeom>
        </p:spPr>
      </p:pic>
      <p:pic>
        <p:nvPicPr>
          <p:cNvPr id="32" name="图片 17">
            <a:extLst>
              <a:ext uri="{FF2B5EF4-FFF2-40B4-BE49-F238E27FC236}">
                <a16:creationId xmlns:a16="http://schemas.microsoft.com/office/drawing/2014/main" id="{5F12A37C-BD5F-A0BA-F795-DD101D5D3483}"/>
              </a:ext>
            </a:extLst>
          </p:cNvPr>
          <p:cNvPicPr>
            <a:picLocks/>
          </p:cNvPicPr>
          <p:nvPr/>
        </p:nvPicPr>
        <p:blipFill>
          <a:blip r:embed="rId33"/>
          <a:stretch>
            <a:fillRect/>
          </a:stretch>
        </p:blipFill>
        <p:spPr>
          <a:xfrm>
            <a:off x="8284651" y="7164126"/>
            <a:ext cx="4099723" cy="2928375"/>
          </a:xfrm>
          <a:prstGeom prst="rect">
            <a:avLst/>
          </a:prstGeom>
        </p:spPr>
      </p:pic>
      <p:pic>
        <p:nvPicPr>
          <p:cNvPr id="33" name="图片 8">
            <a:extLst>
              <a:ext uri="{FF2B5EF4-FFF2-40B4-BE49-F238E27FC236}">
                <a16:creationId xmlns:a16="http://schemas.microsoft.com/office/drawing/2014/main" id="{D70576E1-5109-3497-0BE9-561000790F33}"/>
              </a:ext>
            </a:extLst>
          </p:cNvPr>
          <p:cNvPicPr>
            <a:picLocks/>
          </p:cNvPicPr>
          <p:nvPr/>
        </p:nvPicPr>
        <p:blipFill>
          <a:blip r:embed="rId34"/>
          <a:stretch>
            <a:fillRect/>
          </a:stretch>
        </p:blipFill>
        <p:spPr>
          <a:xfrm>
            <a:off x="8284653" y="4171213"/>
            <a:ext cx="4099723" cy="2928375"/>
          </a:xfrm>
          <a:prstGeom prst="rect">
            <a:avLst/>
          </a:prstGeom>
        </p:spPr>
      </p:pic>
      <p:pic>
        <p:nvPicPr>
          <p:cNvPr id="35" name="图片 6">
            <a:extLst>
              <a:ext uri="{FF2B5EF4-FFF2-40B4-BE49-F238E27FC236}">
                <a16:creationId xmlns:a16="http://schemas.microsoft.com/office/drawing/2014/main" id="{0658D240-B7AE-3604-C5F1-B07BD25350E2}"/>
              </a:ext>
            </a:extLst>
          </p:cNvPr>
          <p:cNvPicPr>
            <a:picLocks/>
          </p:cNvPicPr>
          <p:nvPr/>
        </p:nvPicPr>
        <p:blipFill>
          <a:blip r:embed="rId35"/>
          <a:stretch>
            <a:fillRect/>
          </a:stretch>
        </p:blipFill>
        <p:spPr>
          <a:xfrm>
            <a:off x="12362966" y="4171213"/>
            <a:ext cx="4099723" cy="2928375"/>
          </a:xfrm>
          <a:prstGeom prst="rect">
            <a:avLst/>
          </a:prstGeom>
        </p:spPr>
      </p:pic>
      <p:pic>
        <p:nvPicPr>
          <p:cNvPr id="36" name="图片 7">
            <a:extLst>
              <a:ext uri="{FF2B5EF4-FFF2-40B4-BE49-F238E27FC236}">
                <a16:creationId xmlns:a16="http://schemas.microsoft.com/office/drawing/2014/main" id="{947C7067-4BCC-0F72-8A91-FAA5F8BFD1C6}"/>
              </a:ext>
            </a:extLst>
          </p:cNvPr>
          <p:cNvPicPr>
            <a:picLocks/>
          </p:cNvPicPr>
          <p:nvPr/>
        </p:nvPicPr>
        <p:blipFill>
          <a:blip r:embed="rId36">
            <a:duotone>
              <a:prstClr val="black"/>
              <a:schemeClr val="accent5">
                <a:tint val="45000"/>
                <a:satMod val="400000"/>
              </a:schemeClr>
            </a:duotone>
            <a:alphaModFix amt="50000"/>
          </a:blip>
          <a:stretch>
            <a:fillRect/>
          </a:stretch>
        </p:blipFill>
        <p:spPr>
          <a:xfrm>
            <a:off x="8284653" y="4171213"/>
            <a:ext cx="4099723" cy="2928375"/>
          </a:xfrm>
          <a:prstGeom prst="rect">
            <a:avLst/>
          </a:prstGeom>
        </p:spPr>
      </p:pic>
      <p:pic>
        <p:nvPicPr>
          <p:cNvPr id="37" name="图片 15">
            <a:extLst>
              <a:ext uri="{FF2B5EF4-FFF2-40B4-BE49-F238E27FC236}">
                <a16:creationId xmlns:a16="http://schemas.microsoft.com/office/drawing/2014/main" id="{4C8DEC58-6AFC-A799-76DF-2E7A980B64D0}"/>
              </a:ext>
            </a:extLst>
          </p:cNvPr>
          <p:cNvPicPr>
            <a:picLocks/>
          </p:cNvPicPr>
          <p:nvPr/>
        </p:nvPicPr>
        <p:blipFill>
          <a:blip r:embed="rId37"/>
          <a:stretch>
            <a:fillRect/>
          </a:stretch>
        </p:blipFill>
        <p:spPr>
          <a:xfrm>
            <a:off x="12362966" y="7164126"/>
            <a:ext cx="4099723" cy="2928375"/>
          </a:xfrm>
          <a:prstGeom prst="rect">
            <a:avLst/>
          </a:prstGeom>
        </p:spPr>
      </p:pic>
      <p:pic>
        <p:nvPicPr>
          <p:cNvPr id="38" name="图片 16">
            <a:extLst>
              <a:ext uri="{FF2B5EF4-FFF2-40B4-BE49-F238E27FC236}">
                <a16:creationId xmlns:a16="http://schemas.microsoft.com/office/drawing/2014/main" id="{D90A1D5A-297D-7CB4-5D00-94641B4D2AB8}"/>
              </a:ext>
            </a:extLst>
          </p:cNvPr>
          <p:cNvPicPr>
            <a:picLocks/>
          </p:cNvPicPr>
          <p:nvPr/>
        </p:nvPicPr>
        <p:blipFill>
          <a:blip r:embed="rId38">
            <a:duotone>
              <a:prstClr val="black"/>
              <a:schemeClr val="accent5">
                <a:tint val="45000"/>
                <a:satMod val="400000"/>
              </a:schemeClr>
            </a:duotone>
            <a:alphaModFix amt="50000"/>
          </a:blip>
          <a:stretch>
            <a:fillRect/>
          </a:stretch>
        </p:blipFill>
        <p:spPr>
          <a:xfrm>
            <a:off x="8284651" y="7164126"/>
            <a:ext cx="4099723" cy="2928375"/>
          </a:xfrm>
          <a:prstGeom prst="rect">
            <a:avLst/>
          </a:prstGeom>
        </p:spPr>
      </p:pic>
      <p:pic>
        <p:nvPicPr>
          <p:cNvPr id="40" name="图片 36">
            <a:extLst>
              <a:ext uri="{FF2B5EF4-FFF2-40B4-BE49-F238E27FC236}">
                <a16:creationId xmlns:a16="http://schemas.microsoft.com/office/drawing/2014/main" id="{44179A55-B5EC-4A36-DECB-5568A9773CF1}"/>
              </a:ext>
            </a:extLst>
          </p:cNvPr>
          <p:cNvPicPr>
            <a:picLocks/>
          </p:cNvPicPr>
          <p:nvPr/>
        </p:nvPicPr>
        <p:blipFill>
          <a:blip r:embed="rId39"/>
          <a:stretch>
            <a:fillRect/>
          </a:stretch>
        </p:blipFill>
        <p:spPr>
          <a:xfrm>
            <a:off x="16525906" y="7164126"/>
            <a:ext cx="4099723" cy="2928375"/>
          </a:xfrm>
          <a:prstGeom prst="rect">
            <a:avLst/>
          </a:prstGeom>
        </p:spPr>
      </p:pic>
      <p:pic>
        <p:nvPicPr>
          <p:cNvPr id="41" name="图片 30">
            <a:extLst>
              <a:ext uri="{FF2B5EF4-FFF2-40B4-BE49-F238E27FC236}">
                <a16:creationId xmlns:a16="http://schemas.microsoft.com/office/drawing/2014/main" id="{0E345058-AB72-1916-5389-8488445C1226}"/>
              </a:ext>
            </a:extLst>
          </p:cNvPr>
          <p:cNvPicPr>
            <a:picLocks/>
          </p:cNvPicPr>
          <p:nvPr/>
        </p:nvPicPr>
        <p:blipFill>
          <a:blip r:embed="rId40"/>
          <a:stretch>
            <a:fillRect/>
          </a:stretch>
        </p:blipFill>
        <p:spPr>
          <a:xfrm>
            <a:off x="16525906" y="4171213"/>
            <a:ext cx="4099723" cy="2928375"/>
          </a:xfrm>
          <a:prstGeom prst="rect">
            <a:avLst/>
          </a:prstGeom>
        </p:spPr>
      </p:pic>
      <p:pic>
        <p:nvPicPr>
          <p:cNvPr id="45" name="图片 19">
            <a:extLst>
              <a:ext uri="{FF2B5EF4-FFF2-40B4-BE49-F238E27FC236}">
                <a16:creationId xmlns:a16="http://schemas.microsoft.com/office/drawing/2014/main" id="{803D81BE-AC2F-D2D4-58F0-C34D05CA812E}"/>
              </a:ext>
            </a:extLst>
          </p:cNvPr>
          <p:cNvPicPr>
            <a:picLocks/>
          </p:cNvPicPr>
          <p:nvPr/>
        </p:nvPicPr>
        <p:blipFill>
          <a:blip r:embed="rId41">
            <a:alphaModFix amt="50000"/>
            <a:duotone>
              <a:prstClr val="black"/>
              <a:schemeClr val="accent5">
                <a:tint val="45000"/>
                <a:satMod val="400000"/>
              </a:schemeClr>
            </a:duotone>
          </a:blip>
          <a:stretch>
            <a:fillRect/>
          </a:stretch>
        </p:blipFill>
        <p:spPr>
          <a:xfrm>
            <a:off x="16525906" y="4171213"/>
            <a:ext cx="4099723" cy="2928375"/>
          </a:xfrm>
          <a:prstGeom prst="rect">
            <a:avLst/>
          </a:prstGeom>
        </p:spPr>
      </p:pic>
      <p:pic>
        <p:nvPicPr>
          <p:cNvPr id="46" name="图片 2">
            <a:extLst>
              <a:ext uri="{FF2B5EF4-FFF2-40B4-BE49-F238E27FC236}">
                <a16:creationId xmlns:a16="http://schemas.microsoft.com/office/drawing/2014/main" id="{1C59F18E-71EF-9914-2EA4-B045A0416B7B}"/>
              </a:ext>
            </a:extLst>
          </p:cNvPr>
          <p:cNvPicPr>
            <a:picLocks/>
          </p:cNvPicPr>
          <p:nvPr/>
        </p:nvPicPr>
        <p:blipFill>
          <a:blip r:embed="rId42">
            <a:duotone>
              <a:prstClr val="black"/>
              <a:schemeClr val="accent5">
                <a:tint val="45000"/>
                <a:satMod val="400000"/>
              </a:schemeClr>
            </a:duotone>
            <a:alphaModFix amt="50000"/>
          </a:blip>
          <a:stretch>
            <a:fillRect/>
          </a:stretch>
        </p:blipFill>
        <p:spPr>
          <a:xfrm>
            <a:off x="16525906" y="7164126"/>
            <a:ext cx="4099723" cy="2928375"/>
          </a:xfrm>
          <a:prstGeom prst="rect">
            <a:avLst/>
          </a:prstGeom>
        </p:spPr>
      </p:pic>
      <p:pic>
        <p:nvPicPr>
          <p:cNvPr id="47" name="图片 29">
            <a:extLst>
              <a:ext uri="{FF2B5EF4-FFF2-40B4-BE49-F238E27FC236}">
                <a16:creationId xmlns:a16="http://schemas.microsoft.com/office/drawing/2014/main" id="{ADD50FEE-C7B0-2921-B1B5-D023E876C073}"/>
              </a:ext>
            </a:extLst>
          </p:cNvPr>
          <p:cNvPicPr>
            <a:picLocks/>
          </p:cNvPicPr>
          <p:nvPr/>
        </p:nvPicPr>
        <p:blipFill>
          <a:blip r:embed="rId43"/>
          <a:stretch>
            <a:fillRect/>
          </a:stretch>
        </p:blipFill>
        <p:spPr>
          <a:xfrm>
            <a:off x="20627667" y="4171213"/>
            <a:ext cx="4099723" cy="2928375"/>
          </a:xfrm>
          <a:prstGeom prst="rect">
            <a:avLst/>
          </a:prstGeom>
        </p:spPr>
      </p:pic>
      <p:pic>
        <p:nvPicPr>
          <p:cNvPr id="48" name="图片 33">
            <a:extLst>
              <a:ext uri="{FF2B5EF4-FFF2-40B4-BE49-F238E27FC236}">
                <a16:creationId xmlns:a16="http://schemas.microsoft.com/office/drawing/2014/main" id="{470AAFD1-76CC-0FE6-1394-AE41C68B61B4}"/>
              </a:ext>
            </a:extLst>
          </p:cNvPr>
          <p:cNvPicPr>
            <a:picLocks/>
          </p:cNvPicPr>
          <p:nvPr/>
        </p:nvPicPr>
        <p:blipFill>
          <a:blip r:embed="rId44"/>
          <a:stretch>
            <a:fillRect/>
          </a:stretch>
        </p:blipFill>
        <p:spPr>
          <a:xfrm>
            <a:off x="20627667" y="7164126"/>
            <a:ext cx="4099723" cy="2928375"/>
          </a:xfrm>
          <a:prstGeom prst="rect">
            <a:avLst/>
          </a:prstGeom>
        </p:spPr>
      </p:pic>
      <p:sp>
        <p:nvSpPr>
          <p:cNvPr id="49" name="TextBox 48">
            <a:extLst>
              <a:ext uri="{FF2B5EF4-FFF2-40B4-BE49-F238E27FC236}">
                <a16:creationId xmlns:a16="http://schemas.microsoft.com/office/drawing/2014/main" id="{A0B076FF-3EA6-589E-8554-0A4A6D59E413}"/>
              </a:ext>
            </a:extLst>
          </p:cNvPr>
          <p:cNvSpPr txBox="1"/>
          <p:nvPr/>
        </p:nvSpPr>
        <p:spPr>
          <a:xfrm>
            <a:off x="6331509" y="6576368"/>
            <a:ext cx="1803699" cy="523220"/>
          </a:xfrm>
          <a:prstGeom prst="rect">
            <a:avLst/>
          </a:prstGeom>
          <a:noFill/>
        </p:spPr>
        <p:txBody>
          <a:bodyPr wrap="none" rtlCol="0">
            <a:spAutoFit/>
          </a:bodyPr>
          <a:lstStyle/>
          <a:p>
            <a:r>
              <a:rPr lang="en-US" sz="2800" dirty="0">
                <a:solidFill>
                  <a:srgbClr val="FFFF00"/>
                </a:solidFill>
                <a:latin typeface="Arial" panose="020B0604020202020204" pitchFamily="34" charset="0"/>
                <a:cs typeface="Arial" panose="020B0604020202020204" pitchFamily="34" charset="0"/>
              </a:rPr>
              <a:t>No results</a:t>
            </a:r>
          </a:p>
        </p:txBody>
      </p:sp>
      <p:sp>
        <p:nvSpPr>
          <p:cNvPr id="50" name="TextBox 49">
            <a:extLst>
              <a:ext uri="{FF2B5EF4-FFF2-40B4-BE49-F238E27FC236}">
                <a16:creationId xmlns:a16="http://schemas.microsoft.com/office/drawing/2014/main" id="{C3F6A63B-6E75-9008-000B-7199DE058972}"/>
              </a:ext>
            </a:extLst>
          </p:cNvPr>
          <p:cNvSpPr txBox="1"/>
          <p:nvPr/>
        </p:nvSpPr>
        <p:spPr>
          <a:xfrm>
            <a:off x="6331509" y="9569281"/>
            <a:ext cx="1803699" cy="523220"/>
          </a:xfrm>
          <a:prstGeom prst="rect">
            <a:avLst/>
          </a:prstGeom>
          <a:noFill/>
        </p:spPr>
        <p:txBody>
          <a:bodyPr wrap="none" rtlCol="0">
            <a:spAutoFit/>
          </a:bodyPr>
          <a:lstStyle/>
          <a:p>
            <a:r>
              <a:rPr lang="en-US" sz="2800" dirty="0">
                <a:solidFill>
                  <a:srgbClr val="FFFF00"/>
                </a:solidFill>
                <a:latin typeface="Arial" panose="020B0604020202020204" pitchFamily="34" charset="0"/>
                <a:cs typeface="Arial" panose="020B0604020202020204" pitchFamily="34" charset="0"/>
              </a:rPr>
              <a:t>No results</a:t>
            </a:r>
          </a:p>
        </p:txBody>
      </p:sp>
      <p:sp>
        <p:nvSpPr>
          <p:cNvPr id="51" name="TextBox 50">
            <a:extLst>
              <a:ext uri="{FF2B5EF4-FFF2-40B4-BE49-F238E27FC236}">
                <a16:creationId xmlns:a16="http://schemas.microsoft.com/office/drawing/2014/main" id="{3CE4EDFB-BE54-6F08-8909-FE4C29DACC43}"/>
              </a:ext>
            </a:extLst>
          </p:cNvPr>
          <p:cNvSpPr txBox="1"/>
          <p:nvPr/>
        </p:nvSpPr>
        <p:spPr>
          <a:xfrm>
            <a:off x="22923691" y="9569281"/>
            <a:ext cx="1803699" cy="523220"/>
          </a:xfrm>
          <a:prstGeom prst="rect">
            <a:avLst/>
          </a:prstGeom>
          <a:noFill/>
        </p:spPr>
        <p:txBody>
          <a:bodyPr wrap="none" rtlCol="0">
            <a:spAutoFit/>
          </a:bodyPr>
          <a:lstStyle/>
          <a:p>
            <a:r>
              <a:rPr lang="en-US" sz="2800" dirty="0">
                <a:solidFill>
                  <a:srgbClr val="FFFF00"/>
                </a:solidFill>
                <a:latin typeface="Arial" panose="020B0604020202020204" pitchFamily="34" charset="0"/>
                <a:cs typeface="Arial" panose="020B0604020202020204" pitchFamily="34" charset="0"/>
              </a:rPr>
              <a:t>No results</a:t>
            </a:r>
          </a:p>
        </p:txBody>
      </p:sp>
      <p:sp>
        <p:nvSpPr>
          <p:cNvPr id="52" name="Rounded Rectangle 51">
            <a:extLst>
              <a:ext uri="{FF2B5EF4-FFF2-40B4-BE49-F238E27FC236}">
                <a16:creationId xmlns:a16="http://schemas.microsoft.com/office/drawing/2014/main" id="{B6067B59-140B-9187-6094-DB2C29BF7A2C}"/>
              </a:ext>
            </a:extLst>
          </p:cNvPr>
          <p:cNvSpPr/>
          <p:nvPr/>
        </p:nvSpPr>
        <p:spPr>
          <a:xfrm>
            <a:off x="8664699" y="3110035"/>
            <a:ext cx="7532444" cy="914400"/>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tLang="zh-CN" sz="4000" i="1" u="sng" dirty="0">
                <a:solidFill>
                  <a:schemeClr val="tx1"/>
                </a:solidFill>
                <a:latin typeface="+mj-lt"/>
                <a:cs typeface="Calibri" panose="020F0502020204030204" pitchFamily="34" charset="0"/>
              </a:rPr>
              <a:t>Polyp</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Segmentation</a:t>
            </a:r>
            <a:endParaRPr lang="en-US" sz="4000" i="1" u="sng" dirty="0">
              <a:solidFill>
                <a:schemeClr val="tx1"/>
              </a:solidFill>
              <a:latin typeface="+mj-lt"/>
              <a:cs typeface="Calibri" panose="020F0502020204030204" pitchFamily="34" charset="0"/>
            </a:endParaRPr>
          </a:p>
        </p:txBody>
      </p:sp>
      <p:sp>
        <p:nvSpPr>
          <p:cNvPr id="53" name="Rounded Rectangle 52">
            <a:extLst>
              <a:ext uri="{FF2B5EF4-FFF2-40B4-BE49-F238E27FC236}">
                <a16:creationId xmlns:a16="http://schemas.microsoft.com/office/drawing/2014/main" id="{44CD16E2-7279-FB25-974B-2B9314B8CE26}"/>
              </a:ext>
            </a:extLst>
          </p:cNvPr>
          <p:cNvSpPr/>
          <p:nvPr/>
        </p:nvSpPr>
        <p:spPr>
          <a:xfrm>
            <a:off x="16859407" y="3110035"/>
            <a:ext cx="7532444" cy="914400"/>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tLang="zh-CN" sz="4000" i="1" u="sng" dirty="0">
                <a:solidFill>
                  <a:schemeClr val="tx1"/>
                </a:solidFill>
                <a:latin typeface="+mj-lt"/>
                <a:cs typeface="Calibri" panose="020F0502020204030204" pitchFamily="34" charset="0"/>
              </a:rPr>
              <a:t>Skin</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Lesion</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Segmentation</a:t>
            </a:r>
            <a:endParaRPr lang="en-US" sz="4000" i="1" u="sng" dirty="0">
              <a:solidFill>
                <a:schemeClr val="tx1"/>
              </a:solidFill>
              <a:latin typeface="+mj-lt"/>
              <a:cs typeface="Calibri" panose="020F0502020204030204" pitchFamily="34" charset="0"/>
            </a:endParaRPr>
          </a:p>
        </p:txBody>
      </p:sp>
      <p:sp>
        <p:nvSpPr>
          <p:cNvPr id="54" name="Rounded Rectangle 53">
            <a:extLst>
              <a:ext uri="{FF2B5EF4-FFF2-40B4-BE49-F238E27FC236}">
                <a16:creationId xmlns:a16="http://schemas.microsoft.com/office/drawing/2014/main" id="{132081BB-1B5B-D0A9-89B4-14500B6E1C0B}"/>
              </a:ext>
            </a:extLst>
          </p:cNvPr>
          <p:cNvSpPr/>
          <p:nvPr/>
        </p:nvSpPr>
        <p:spPr>
          <a:xfrm>
            <a:off x="355324" y="3110035"/>
            <a:ext cx="7532444" cy="914400"/>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i="1" u="sng" dirty="0">
                <a:solidFill>
                  <a:schemeClr val="tx1"/>
                </a:solidFill>
                <a:latin typeface="+mj-lt"/>
                <a:cs typeface="Calibri" panose="020F0502020204030204" pitchFamily="34" charset="0"/>
              </a:rPr>
              <a:t>Optic</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Disc</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and</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Cup</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Segmentation</a:t>
            </a:r>
            <a:endParaRPr lang="en-US" sz="4000" i="1" u="sng" dirty="0">
              <a:solidFill>
                <a:schemeClr val="tx1"/>
              </a:solidFill>
              <a:latin typeface="+mj-lt"/>
              <a:cs typeface="Calibri" panose="020F0502020204030204" pitchFamily="34" charset="0"/>
            </a:endParaRPr>
          </a:p>
        </p:txBody>
      </p:sp>
    </p:spTree>
    <p:extLst>
      <p:ext uri="{BB962C8B-B14F-4D97-AF65-F5344CB8AC3E}">
        <p14:creationId xmlns:p14="http://schemas.microsoft.com/office/powerpoint/2010/main" val="3661566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185712" y="2202109"/>
              <a:ext cx="2268000" cy="431107"/>
            </a:xfrm>
            <a:prstGeom prst="rect">
              <a:avLst/>
            </a:prstGeom>
            <a:grpFill/>
          </p:spPr>
        </p:pic>
      </p:grpSp>
      <p:sp>
        <p:nvSpPr>
          <p:cNvPr id="3" name="文本框 5">
            <a:extLst>
              <a:ext uri="{FF2B5EF4-FFF2-40B4-BE49-F238E27FC236}">
                <a16:creationId xmlns:a16="http://schemas.microsoft.com/office/drawing/2014/main" id="{2BFC2BA7-75A9-324C-C947-37421E618D6A}"/>
              </a:ext>
            </a:extLst>
          </p:cNvPr>
          <p:cNvSpPr txBox="1"/>
          <p:nvPr/>
        </p:nvSpPr>
        <p:spPr>
          <a:xfrm>
            <a:off x="0" y="946607"/>
            <a:ext cx="24793575" cy="1107996"/>
          </a:xfrm>
          <a:prstGeom prst="rect">
            <a:avLst/>
          </a:prstGeom>
          <a:noFill/>
        </p:spPr>
        <p:txBody>
          <a:bodyPr wrap="square" rtlCol="0">
            <a:spAutoFit/>
          </a:bodyPr>
          <a:lstStyle/>
          <a:p>
            <a:pPr algn="ctr"/>
            <a:r>
              <a:rPr lang="en-CA" altLang="zh-CN" sz="6600" i="1" dirty="0">
                <a:latin typeface="+mj-lt"/>
                <a:cs typeface="Calibri" panose="020F0502020204030204" pitchFamily="34" charset="0"/>
              </a:rPr>
              <a:t>Quantitative</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Results</a:t>
            </a:r>
            <a:endParaRPr kumimoji="1" lang="en-US" altLang="zh-CN" sz="6600" i="1" dirty="0">
              <a:solidFill>
                <a:schemeClr val="accent5">
                  <a:lumMod val="60000"/>
                  <a:lumOff val="40000"/>
                </a:schemeClr>
              </a:solidFill>
              <a:latin typeface="+mj-lt"/>
              <a:cs typeface="Calibri" panose="020F0502020204030204" pitchFamily="34" charset="0"/>
            </a:endParaRPr>
          </a:p>
        </p:txBody>
      </p:sp>
      <p:sp>
        <p:nvSpPr>
          <p:cNvPr id="6" name="TextBox 5">
            <a:extLst>
              <a:ext uri="{FF2B5EF4-FFF2-40B4-BE49-F238E27FC236}">
                <a16:creationId xmlns:a16="http://schemas.microsoft.com/office/drawing/2014/main" id="{A6B26DFE-B32F-14B1-73CC-E20F64AA14D1}"/>
              </a:ext>
            </a:extLst>
          </p:cNvPr>
          <p:cNvSpPr txBox="1"/>
          <p:nvPr/>
        </p:nvSpPr>
        <p:spPr>
          <a:xfrm>
            <a:off x="139513" y="9835721"/>
            <a:ext cx="24495731" cy="1615827"/>
          </a:xfrm>
          <a:prstGeom prst="rect">
            <a:avLst/>
          </a:prstGeom>
          <a:noFill/>
        </p:spPr>
        <p:txBody>
          <a:bodyPr wrap="square" rtlCol="0">
            <a:spAutoFit/>
          </a:bodyPr>
          <a:lstStyle/>
          <a:p>
            <a:pPr algn="just"/>
            <a:r>
              <a:rPr lang="en-US" sz="3300" dirty="0">
                <a:latin typeface="Arial" panose="020B0604020202020204" pitchFamily="34" charset="0"/>
                <a:cs typeface="Arial" panose="020B0604020202020204" pitchFamily="34" charset="0"/>
              </a:rPr>
              <a:t>Table</a:t>
            </a:r>
            <a:r>
              <a:rPr lang="zh-CN" altLang="en-US" sz="3300" dirty="0">
                <a:latin typeface="Arial" panose="020B0604020202020204" pitchFamily="34" charset="0"/>
                <a:cs typeface="Arial" panose="020B0604020202020204" pitchFamily="34" charset="0"/>
              </a:rPr>
              <a:t> </a:t>
            </a:r>
            <a:r>
              <a:rPr lang="en-US" altLang="zh-CN" sz="3300" dirty="0">
                <a:latin typeface="Arial" panose="020B0604020202020204" pitchFamily="34" charset="0"/>
                <a:cs typeface="Arial" panose="020B0604020202020204" pitchFamily="34" charset="0"/>
              </a:rPr>
              <a:t>1:</a:t>
            </a:r>
            <a:r>
              <a:rPr lang="zh-CN" altLang="en-US" sz="3300" dirty="0">
                <a:latin typeface="Arial" panose="020B0604020202020204" pitchFamily="34" charset="0"/>
                <a:cs typeface="Arial" panose="020B0604020202020204" pitchFamily="34" charset="0"/>
              </a:rPr>
              <a:t> </a:t>
            </a:r>
            <a:r>
              <a:rPr lang="en-CA" altLang="zh-CN" sz="3300" dirty="0">
                <a:latin typeface="Arial" panose="020B0604020202020204" pitchFamily="34" charset="0"/>
                <a:cs typeface="Arial" panose="020B0604020202020204" pitchFamily="34" charset="0"/>
              </a:rPr>
              <a:t>Quantitative results of SAM on applications </a:t>
            </a:r>
            <a:r>
              <a:rPr lang="en-CA" sz="3300" dirty="0">
                <a:latin typeface="Arial" panose="020B0604020202020204" pitchFamily="34" charset="0"/>
                <a:cs typeface="Arial" panose="020B0604020202020204" pitchFamily="34" charset="0"/>
              </a:rPr>
              <a:t>of (a) industrial defect detection, (b) concealed object detection, (c)</a:t>
            </a:r>
            <a:r>
              <a:rPr lang="zh-CN" altLang="en-US" sz="3300" dirty="0">
                <a:latin typeface="Arial" panose="020B0604020202020204" pitchFamily="34" charset="0"/>
                <a:cs typeface="Arial" panose="020B0604020202020204" pitchFamily="34" charset="0"/>
              </a:rPr>
              <a:t> </a:t>
            </a:r>
            <a:r>
              <a:rPr lang="en-CA" sz="3300" dirty="0">
                <a:latin typeface="Arial" panose="020B0604020202020204" pitchFamily="34" charset="0"/>
                <a:cs typeface="Arial" panose="020B0604020202020204" pitchFamily="34" charset="0"/>
              </a:rPr>
              <a:t>dichotomous image segmentation, and (d) shadow detection. “Everything” mode is used here. M represents mean absolute error (the lower the better). ∆ shows the performance gaps between SAMs and the best performing state-of-the-art models. </a:t>
            </a:r>
          </a:p>
        </p:txBody>
      </p:sp>
      <p:pic>
        <p:nvPicPr>
          <p:cNvPr id="4" name="Picture 3">
            <a:extLst>
              <a:ext uri="{FF2B5EF4-FFF2-40B4-BE49-F238E27FC236}">
                <a16:creationId xmlns:a16="http://schemas.microsoft.com/office/drawing/2014/main" id="{4742DDF1-22BA-A80C-B1FD-E245F7283D84}"/>
              </a:ext>
            </a:extLst>
          </p:cNvPr>
          <p:cNvPicPr>
            <a:picLocks noChangeAspect="1"/>
          </p:cNvPicPr>
          <p:nvPr/>
        </p:nvPicPr>
        <p:blipFill>
          <a:blip r:embed="rId5"/>
          <a:stretch>
            <a:fillRect/>
          </a:stretch>
        </p:blipFill>
        <p:spPr>
          <a:xfrm>
            <a:off x="241888" y="4609373"/>
            <a:ext cx="24309798" cy="5143810"/>
          </a:xfrm>
          <a:prstGeom prst="rect">
            <a:avLst/>
          </a:prstGeom>
        </p:spPr>
      </p:pic>
    </p:spTree>
    <p:extLst>
      <p:ext uri="{BB962C8B-B14F-4D97-AF65-F5344CB8AC3E}">
        <p14:creationId xmlns:p14="http://schemas.microsoft.com/office/powerpoint/2010/main" val="2019042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F19CCBE-AF79-85DD-09AF-496AB0B4C5D8}"/>
              </a:ext>
            </a:extLst>
          </p:cNvPr>
          <p:cNvSpPr txBox="1"/>
          <p:nvPr/>
        </p:nvSpPr>
        <p:spPr>
          <a:xfrm>
            <a:off x="1669636" y="5568429"/>
            <a:ext cx="21454302" cy="2031325"/>
          </a:xfrm>
          <a:prstGeom prst="rect">
            <a:avLst/>
          </a:prstGeom>
          <a:noFill/>
        </p:spPr>
        <p:txBody>
          <a:bodyPr wrap="square" rtlCol="0">
            <a:spAutoFit/>
          </a:bodyPr>
          <a:lstStyle/>
          <a:p>
            <a:pPr marL="685800" indent="-685800" algn="just">
              <a:spcAft>
                <a:spcPts val="2400"/>
              </a:spcAft>
              <a:buFont typeface="Arial" panose="020B0604020202020204" pitchFamily="34" charset="0"/>
              <a:buChar char="•"/>
            </a:pPr>
            <a:r>
              <a:rPr lang="en-US" sz="4200" dirty="0">
                <a:solidFill>
                  <a:schemeClr val="bg1"/>
                </a:solidFill>
                <a:latin typeface="Arial" panose="020B0604020202020204" pitchFamily="34" charset="0"/>
                <a:cs typeface="Arial" panose="020B0604020202020204" pitchFamily="34" charset="0"/>
              </a:rPr>
              <a:t>We conduct</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a</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series</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of</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intriguing</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investigations</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into</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the</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performance</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of</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SAM</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across</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various</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applications, including</a:t>
            </a:r>
            <a:r>
              <a:rPr lang="zh-CN" altLang="en-US" sz="4200" dirty="0">
                <a:solidFill>
                  <a:schemeClr val="bg1"/>
                </a:solidFill>
                <a:latin typeface="Arial" panose="020B0604020202020204" pitchFamily="34" charset="0"/>
                <a:cs typeface="Arial" panose="020B0604020202020204" pitchFamily="34" charset="0"/>
              </a:rPr>
              <a:t> </a:t>
            </a:r>
            <a:r>
              <a:rPr lang="en-CA" sz="4200" i="1" dirty="0">
                <a:solidFill>
                  <a:schemeClr val="bg1"/>
                </a:solidFill>
                <a:latin typeface="Arial" panose="020B0604020202020204" pitchFamily="34" charset="0"/>
                <a:cs typeface="Arial" panose="020B0604020202020204" pitchFamily="34" charset="0"/>
              </a:rPr>
              <a:t>natural image</a:t>
            </a:r>
            <a:r>
              <a:rPr lang="zh-CN" altLang="en-US" sz="4200" i="1" dirty="0">
                <a:solidFill>
                  <a:schemeClr val="bg1"/>
                </a:solidFill>
                <a:latin typeface="Arial" panose="020B0604020202020204" pitchFamily="34" charset="0"/>
                <a:cs typeface="Arial" panose="020B0604020202020204" pitchFamily="34" charset="0"/>
              </a:rPr>
              <a:t> </a:t>
            </a:r>
            <a:r>
              <a:rPr lang="en-US" altLang="zh-CN" sz="4200" i="1" dirty="0">
                <a:solidFill>
                  <a:schemeClr val="bg1"/>
                </a:solidFill>
                <a:latin typeface="Arial" panose="020B0604020202020204" pitchFamily="34" charset="0"/>
                <a:cs typeface="Arial" panose="020B0604020202020204" pitchFamily="34" charset="0"/>
              </a:rPr>
              <a:t>scene</a:t>
            </a:r>
            <a:r>
              <a:rPr lang="en-CA" sz="4200" dirty="0">
                <a:solidFill>
                  <a:schemeClr val="bg1"/>
                </a:solidFill>
                <a:latin typeface="Arial" panose="020B0604020202020204" pitchFamily="34" charset="0"/>
                <a:cs typeface="Arial" panose="020B0604020202020204" pitchFamily="34" charset="0"/>
              </a:rPr>
              <a:t>,</a:t>
            </a:r>
            <a:r>
              <a:rPr lang="en-CA" sz="4200" i="1" dirty="0">
                <a:solidFill>
                  <a:schemeClr val="bg1"/>
                </a:solidFill>
                <a:latin typeface="Arial" panose="020B0604020202020204" pitchFamily="34" charset="0"/>
                <a:cs typeface="Arial" panose="020B0604020202020204" pitchFamily="34" charset="0"/>
              </a:rPr>
              <a:t> agriculture</a:t>
            </a:r>
            <a:r>
              <a:rPr lang="en-CA" sz="4200" dirty="0">
                <a:solidFill>
                  <a:schemeClr val="bg1"/>
                </a:solidFill>
                <a:latin typeface="Arial" panose="020B0604020202020204" pitchFamily="34" charset="0"/>
                <a:cs typeface="Arial" panose="020B0604020202020204" pitchFamily="34" charset="0"/>
              </a:rPr>
              <a:t>, </a:t>
            </a:r>
            <a:r>
              <a:rPr lang="en-CA" sz="4200" i="1" dirty="0">
                <a:solidFill>
                  <a:schemeClr val="bg1"/>
                </a:solidFill>
                <a:latin typeface="Arial" panose="020B0604020202020204" pitchFamily="34" charset="0"/>
                <a:cs typeface="Arial" panose="020B0604020202020204" pitchFamily="34" charset="0"/>
              </a:rPr>
              <a:t>manufacturing</a:t>
            </a:r>
            <a:r>
              <a:rPr lang="en-CA" sz="4200" dirty="0">
                <a:solidFill>
                  <a:schemeClr val="bg1"/>
                </a:solidFill>
                <a:latin typeface="Arial" panose="020B0604020202020204" pitchFamily="34" charset="0"/>
                <a:cs typeface="Arial" panose="020B0604020202020204" pitchFamily="34" charset="0"/>
              </a:rPr>
              <a:t>, </a:t>
            </a:r>
            <a:r>
              <a:rPr lang="en-CA" sz="4200" i="1" dirty="0">
                <a:solidFill>
                  <a:schemeClr val="bg1"/>
                </a:solidFill>
                <a:latin typeface="Arial" panose="020B0604020202020204" pitchFamily="34" charset="0"/>
                <a:cs typeface="Arial" panose="020B0604020202020204" pitchFamily="34" charset="0"/>
              </a:rPr>
              <a:t>remote sensing</a:t>
            </a:r>
            <a:r>
              <a:rPr lang="en-CA" sz="4200" dirty="0">
                <a:solidFill>
                  <a:schemeClr val="bg1"/>
                </a:solidFill>
                <a:latin typeface="Arial" panose="020B0604020202020204" pitchFamily="34" charset="0"/>
                <a:cs typeface="Arial" panose="020B0604020202020204" pitchFamily="34" charset="0"/>
              </a:rPr>
              <a:t> and </a:t>
            </a:r>
            <a:r>
              <a:rPr lang="en-CA" sz="4200" i="1" dirty="0">
                <a:solidFill>
                  <a:schemeClr val="bg1"/>
                </a:solidFill>
                <a:latin typeface="Arial" panose="020B0604020202020204" pitchFamily="34" charset="0"/>
                <a:cs typeface="Arial" panose="020B0604020202020204" pitchFamily="34" charset="0"/>
              </a:rPr>
              <a:t>healthcare</a:t>
            </a:r>
            <a:r>
              <a:rPr lang="en-CA" sz="4200" dirty="0">
                <a:solidFill>
                  <a:schemeClr val="bg1"/>
                </a:solidFill>
                <a:latin typeface="Arial" panose="020B0604020202020204" pitchFamily="34" charset="0"/>
                <a:cs typeface="Arial" panose="020B0604020202020204" pitchFamily="34" charset="0"/>
              </a:rPr>
              <a:t>. </a:t>
            </a:r>
          </a:p>
        </p:txBody>
      </p:sp>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185712" y="2202109"/>
              <a:ext cx="2268000" cy="431107"/>
            </a:xfrm>
            <a:prstGeom prst="rect">
              <a:avLst/>
            </a:prstGeom>
            <a:grpFill/>
          </p:spPr>
        </p:pic>
      </p:grpSp>
      <p:sp>
        <p:nvSpPr>
          <p:cNvPr id="3" name="TextBox 2">
            <a:extLst>
              <a:ext uri="{FF2B5EF4-FFF2-40B4-BE49-F238E27FC236}">
                <a16:creationId xmlns:a16="http://schemas.microsoft.com/office/drawing/2014/main" id="{C9D62948-708F-1A1F-EC81-E3ACA7E34C40}"/>
              </a:ext>
            </a:extLst>
          </p:cNvPr>
          <p:cNvSpPr txBox="1"/>
          <p:nvPr/>
        </p:nvSpPr>
        <p:spPr>
          <a:xfrm>
            <a:off x="1405698" y="3594698"/>
            <a:ext cx="22050445" cy="1569660"/>
          </a:xfrm>
          <a:prstGeom prst="rect">
            <a:avLst/>
          </a:prstGeom>
          <a:noFill/>
        </p:spPr>
        <p:txBody>
          <a:bodyPr wrap="square" rtlCol="0">
            <a:spAutoFit/>
          </a:bodyPr>
          <a:lstStyle/>
          <a:p>
            <a:pPr algn="just"/>
            <a:r>
              <a:rPr lang="en-CA" sz="4800" b="1" i="1" dirty="0">
                <a:cs typeface="Calibri" panose="020F0502020204030204" pitchFamily="34" charset="0"/>
              </a:rPr>
              <a:t>Discussion</a:t>
            </a:r>
            <a:r>
              <a:rPr lang="en-US" sz="4800" i="1" dirty="0">
                <a:latin typeface="+mj-lt"/>
                <a:cs typeface="Calibri" panose="020F0502020204030204" pitchFamily="34" charset="0"/>
              </a:rPr>
              <a:t>: We discuss the benefits and limitations of SAM in practice. Based on these studies, we have made the following observations. </a:t>
            </a:r>
          </a:p>
        </p:txBody>
      </p:sp>
      <p:sp>
        <p:nvSpPr>
          <p:cNvPr id="53" name="文本框 5">
            <a:extLst>
              <a:ext uri="{FF2B5EF4-FFF2-40B4-BE49-F238E27FC236}">
                <a16:creationId xmlns:a16="http://schemas.microsoft.com/office/drawing/2014/main" id="{E1F911AF-C150-7A3F-2FCA-47E69B910F06}"/>
              </a:ext>
            </a:extLst>
          </p:cNvPr>
          <p:cNvSpPr txBox="1"/>
          <p:nvPr/>
        </p:nvSpPr>
        <p:spPr>
          <a:xfrm>
            <a:off x="0" y="946607"/>
            <a:ext cx="24793575" cy="1107996"/>
          </a:xfrm>
          <a:prstGeom prst="rect">
            <a:avLst/>
          </a:prstGeom>
          <a:noFill/>
        </p:spPr>
        <p:txBody>
          <a:bodyPr wrap="square" rtlCol="0">
            <a:spAutoFit/>
          </a:bodyPr>
          <a:lstStyle/>
          <a:p>
            <a:pPr algn="ctr"/>
            <a:r>
              <a:rPr lang="en-CA" altLang="zh-CN" sz="6600" i="1" dirty="0">
                <a:latin typeface="+mj-lt"/>
                <a:cs typeface="Calibri" panose="020F0502020204030204" pitchFamily="34" charset="0"/>
              </a:rPr>
              <a:t>Discussion</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and</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Outlook</a:t>
            </a:r>
            <a:endParaRPr kumimoji="1" lang="en-US" altLang="zh-CN" sz="6600" i="1" dirty="0">
              <a:latin typeface="+mj-lt"/>
              <a:cs typeface="Calibri" panose="020F0502020204030204" pitchFamily="34" charset="0"/>
            </a:endParaRPr>
          </a:p>
        </p:txBody>
      </p:sp>
      <p:sp>
        <p:nvSpPr>
          <p:cNvPr id="2" name="TextBox 1">
            <a:extLst>
              <a:ext uri="{FF2B5EF4-FFF2-40B4-BE49-F238E27FC236}">
                <a16:creationId xmlns:a16="http://schemas.microsoft.com/office/drawing/2014/main" id="{F0EA9833-E13A-ADC7-44B6-CAE0AAD3E831}"/>
              </a:ext>
            </a:extLst>
          </p:cNvPr>
          <p:cNvSpPr txBox="1"/>
          <p:nvPr/>
        </p:nvSpPr>
        <p:spPr>
          <a:xfrm>
            <a:off x="1669636" y="5568429"/>
            <a:ext cx="21454302" cy="4678204"/>
          </a:xfrm>
          <a:prstGeom prst="rect">
            <a:avLst/>
          </a:prstGeom>
          <a:noFill/>
        </p:spPr>
        <p:txBody>
          <a:bodyPr wrap="square" rtlCol="0">
            <a:spAutoFit/>
          </a:bodyPr>
          <a:lstStyle/>
          <a:p>
            <a:pPr marL="742950" indent="-742950" algn="just">
              <a:spcAft>
                <a:spcPts val="2400"/>
              </a:spcAft>
              <a:buFont typeface="+mj-lt"/>
              <a:buAutoNum type="arabicPeriod"/>
            </a:pPr>
            <a:r>
              <a:rPr lang="en-CA" sz="4400" dirty="0"/>
              <a:t>Excellent generalization on common scenes.</a:t>
            </a:r>
          </a:p>
          <a:p>
            <a:pPr marL="742950" indent="-742950" algn="just">
              <a:spcAft>
                <a:spcPts val="2400"/>
              </a:spcAft>
              <a:buFont typeface="+mj-lt"/>
              <a:buAutoNum type="arabicPeriod"/>
            </a:pPr>
            <a:r>
              <a:rPr lang="en-CA" sz="4400" dirty="0"/>
              <a:t>Require strong prior knowledge. </a:t>
            </a:r>
          </a:p>
          <a:p>
            <a:pPr marL="742950" indent="-742950" algn="just">
              <a:spcAft>
                <a:spcPts val="2400"/>
              </a:spcAft>
              <a:buFont typeface="+mj-lt"/>
              <a:buAutoNum type="arabicPeriod"/>
            </a:pPr>
            <a:r>
              <a:rPr lang="en-CA" sz="4400" dirty="0"/>
              <a:t>Less effective in low-contrast applications</a:t>
            </a:r>
            <a:r>
              <a:rPr lang="en-US" sz="4400" dirty="0"/>
              <a:t>.</a:t>
            </a:r>
          </a:p>
          <a:p>
            <a:pPr marL="742950" indent="-742950" algn="just">
              <a:spcAft>
                <a:spcPts val="2400"/>
              </a:spcAft>
              <a:buFont typeface="+mj-lt"/>
              <a:buAutoNum type="arabicPeriod"/>
            </a:pPr>
            <a:r>
              <a:rPr lang="en-CA" sz="4400" dirty="0"/>
              <a:t>Limited understanding of professional data.</a:t>
            </a:r>
            <a:endParaRPr lang="en-US" sz="4400" dirty="0"/>
          </a:p>
          <a:p>
            <a:pPr marL="742950" indent="-742950" algn="just">
              <a:spcAft>
                <a:spcPts val="2400"/>
              </a:spcAft>
              <a:buFont typeface="+mj-lt"/>
              <a:buAutoNum type="arabicPeriod"/>
            </a:pPr>
            <a:r>
              <a:rPr lang="en-CA" sz="4400" dirty="0"/>
              <a:t>Smaller and fine-grained objects can pose challenges for SAM.</a:t>
            </a:r>
            <a:endParaRPr lang="en-CA"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4650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173067B4-ADAB-0A3D-2899-6D71DAB07697}"/>
              </a:ext>
            </a:extLst>
          </p:cNvPr>
          <p:cNvSpPr txBox="1"/>
          <p:nvPr/>
        </p:nvSpPr>
        <p:spPr>
          <a:xfrm>
            <a:off x="0" y="946607"/>
            <a:ext cx="24793575" cy="1107996"/>
          </a:xfrm>
          <a:prstGeom prst="rect">
            <a:avLst/>
          </a:prstGeom>
          <a:noFill/>
        </p:spPr>
        <p:txBody>
          <a:bodyPr wrap="square" rtlCol="0">
            <a:spAutoFit/>
          </a:bodyPr>
          <a:lstStyle/>
          <a:p>
            <a:pPr algn="ctr"/>
            <a:r>
              <a:rPr lang="en-US" altLang="zh-CN" sz="6600" i="1" dirty="0">
                <a:latin typeface="+mj-lt"/>
                <a:cs typeface="Calibri" panose="020F0502020204030204" pitchFamily="34" charset="0"/>
              </a:rPr>
              <a:t>Segment Anything Model (SAM)</a:t>
            </a:r>
            <a:endParaRPr kumimoji="1" lang="en-US" altLang="zh-CN" sz="6600" i="1" dirty="0">
              <a:latin typeface="+mj-lt"/>
              <a:cs typeface="Calibri" panose="020F0502020204030204" pitchFamily="34" charset="0"/>
            </a:endParaRPr>
          </a:p>
        </p:txBody>
      </p:sp>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185712" y="2202109"/>
              <a:ext cx="2268000" cy="431107"/>
            </a:xfrm>
            <a:prstGeom prst="rect">
              <a:avLst/>
            </a:prstGeom>
            <a:grpFill/>
          </p:spPr>
        </p:pic>
      </p:grpSp>
      <p:pic>
        <p:nvPicPr>
          <p:cNvPr id="2" name="Picture 1">
            <a:extLst>
              <a:ext uri="{FF2B5EF4-FFF2-40B4-BE49-F238E27FC236}">
                <a16:creationId xmlns:a16="http://schemas.microsoft.com/office/drawing/2014/main" id="{3E7948D5-D34E-7B19-1A54-06F2A0A3790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b="8706"/>
          <a:stretch/>
        </p:blipFill>
        <p:spPr>
          <a:xfrm>
            <a:off x="72654" y="4068952"/>
            <a:ext cx="24552000" cy="5583325"/>
          </a:xfrm>
          <a:prstGeom prst="rect">
            <a:avLst/>
          </a:prstGeom>
        </p:spPr>
      </p:pic>
      <p:sp>
        <p:nvSpPr>
          <p:cNvPr id="3" name="TextBox 2">
            <a:extLst>
              <a:ext uri="{FF2B5EF4-FFF2-40B4-BE49-F238E27FC236}">
                <a16:creationId xmlns:a16="http://schemas.microsoft.com/office/drawing/2014/main" id="{2EE9B0E2-B315-33D4-0904-8413AA0BA133}"/>
              </a:ext>
            </a:extLst>
          </p:cNvPr>
          <p:cNvSpPr txBox="1"/>
          <p:nvPr/>
        </p:nvSpPr>
        <p:spPr>
          <a:xfrm>
            <a:off x="568412" y="9601139"/>
            <a:ext cx="6370014" cy="569387"/>
          </a:xfrm>
          <a:prstGeom prst="rect">
            <a:avLst/>
          </a:prstGeom>
          <a:noFill/>
        </p:spPr>
        <p:txBody>
          <a:bodyPr wrap="none" rtlCol="0">
            <a:spAutoFit/>
          </a:bodyPr>
          <a:lstStyle/>
          <a:p>
            <a:pPr algn="ctr"/>
            <a:r>
              <a:rPr lang="en-US" sz="3100" dirty="0">
                <a:latin typeface="Arial" panose="020B0604020202020204" pitchFamily="34" charset="0"/>
                <a:cs typeface="Arial" panose="020B0604020202020204" pitchFamily="34" charset="0"/>
              </a:rPr>
              <a:t>(a) </a:t>
            </a:r>
            <a:r>
              <a:rPr lang="en-US" sz="3100" b="1" dirty="0">
                <a:latin typeface="Arial" panose="020B0604020202020204" pitchFamily="34" charset="0"/>
                <a:cs typeface="Arial" panose="020B0604020202020204" pitchFamily="34" charset="0"/>
              </a:rPr>
              <a:t>Task</a:t>
            </a:r>
            <a:r>
              <a:rPr lang="en-US" sz="3100" dirty="0">
                <a:latin typeface="Arial" panose="020B0604020202020204" pitchFamily="34" charset="0"/>
                <a:cs typeface="Arial" panose="020B0604020202020204" pitchFamily="34" charset="0"/>
              </a:rPr>
              <a:t>: promptable segmentation</a:t>
            </a:r>
          </a:p>
        </p:txBody>
      </p:sp>
      <p:sp>
        <p:nvSpPr>
          <p:cNvPr id="4" name="TextBox 3">
            <a:extLst>
              <a:ext uri="{FF2B5EF4-FFF2-40B4-BE49-F238E27FC236}">
                <a16:creationId xmlns:a16="http://schemas.microsoft.com/office/drawing/2014/main" id="{D39350B2-E6BA-2902-9668-267414E14EA1}"/>
              </a:ext>
            </a:extLst>
          </p:cNvPr>
          <p:cNvSpPr txBox="1"/>
          <p:nvPr/>
        </p:nvSpPr>
        <p:spPr>
          <a:xfrm>
            <a:off x="8065017" y="9601138"/>
            <a:ext cx="7810664" cy="569387"/>
          </a:xfrm>
          <a:prstGeom prst="rect">
            <a:avLst/>
          </a:prstGeom>
          <a:noFill/>
        </p:spPr>
        <p:txBody>
          <a:bodyPr wrap="none" rtlCol="0">
            <a:spAutoFit/>
          </a:bodyPr>
          <a:lstStyle/>
          <a:p>
            <a:pPr algn="ctr"/>
            <a:r>
              <a:rPr lang="en-US" sz="3100" dirty="0">
                <a:latin typeface="Arial" panose="020B0604020202020204" pitchFamily="34" charset="0"/>
                <a:cs typeface="Arial" panose="020B0604020202020204" pitchFamily="34" charset="0"/>
              </a:rPr>
              <a:t>(b) </a:t>
            </a:r>
            <a:r>
              <a:rPr lang="en-US" sz="3100" b="1" dirty="0">
                <a:latin typeface="Arial" panose="020B0604020202020204" pitchFamily="34" charset="0"/>
                <a:cs typeface="Arial" panose="020B0604020202020204" pitchFamily="34" charset="0"/>
              </a:rPr>
              <a:t>Model</a:t>
            </a:r>
            <a:r>
              <a:rPr lang="en-US" sz="3100" dirty="0">
                <a:latin typeface="Arial" panose="020B0604020202020204" pitchFamily="34" charset="0"/>
                <a:cs typeface="Arial" panose="020B0604020202020204" pitchFamily="34" charset="0"/>
              </a:rPr>
              <a:t>: Segment</a:t>
            </a:r>
            <a:r>
              <a:rPr lang="zh-CN" altLang="en-US" sz="3100" dirty="0">
                <a:latin typeface="Arial" panose="020B0604020202020204" pitchFamily="34" charset="0"/>
                <a:cs typeface="Arial" panose="020B0604020202020204" pitchFamily="34" charset="0"/>
              </a:rPr>
              <a:t> </a:t>
            </a:r>
            <a:r>
              <a:rPr lang="en-US" altLang="zh-CN" sz="3100" dirty="0">
                <a:latin typeface="Arial" panose="020B0604020202020204" pitchFamily="34" charset="0"/>
                <a:cs typeface="Arial" panose="020B0604020202020204" pitchFamily="34" charset="0"/>
              </a:rPr>
              <a:t>Anything</a:t>
            </a:r>
            <a:r>
              <a:rPr lang="zh-CN" altLang="en-US" sz="3100" dirty="0">
                <a:latin typeface="Arial" panose="020B0604020202020204" pitchFamily="34" charset="0"/>
                <a:cs typeface="Arial" panose="020B0604020202020204" pitchFamily="34" charset="0"/>
              </a:rPr>
              <a:t> </a:t>
            </a:r>
            <a:r>
              <a:rPr lang="en-US" altLang="zh-CN" sz="3100" dirty="0">
                <a:latin typeface="Arial" panose="020B0604020202020204" pitchFamily="34" charset="0"/>
                <a:cs typeface="Arial" panose="020B0604020202020204" pitchFamily="34" charset="0"/>
              </a:rPr>
              <a:t>Model</a:t>
            </a:r>
            <a:r>
              <a:rPr lang="zh-CN" altLang="en-US" sz="3100" dirty="0">
                <a:latin typeface="Arial" panose="020B0604020202020204" pitchFamily="34" charset="0"/>
                <a:cs typeface="Arial" panose="020B0604020202020204" pitchFamily="34" charset="0"/>
              </a:rPr>
              <a:t> </a:t>
            </a:r>
            <a:r>
              <a:rPr lang="en-US" altLang="zh-CN" sz="3100" dirty="0">
                <a:latin typeface="Arial" panose="020B0604020202020204" pitchFamily="34" charset="0"/>
                <a:cs typeface="Arial" panose="020B0604020202020204" pitchFamily="34" charset="0"/>
              </a:rPr>
              <a:t>(SAM)</a:t>
            </a:r>
            <a:endParaRPr lang="en-US" sz="31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DE688CE-536F-4FAC-17A9-B78E60412900}"/>
              </a:ext>
            </a:extLst>
          </p:cNvPr>
          <p:cNvSpPr txBox="1"/>
          <p:nvPr/>
        </p:nvSpPr>
        <p:spPr>
          <a:xfrm>
            <a:off x="16388104" y="9601138"/>
            <a:ext cx="8236550" cy="569387"/>
          </a:xfrm>
          <a:prstGeom prst="rect">
            <a:avLst/>
          </a:prstGeom>
          <a:noFill/>
        </p:spPr>
        <p:txBody>
          <a:bodyPr wrap="none" rtlCol="0">
            <a:spAutoFit/>
          </a:bodyPr>
          <a:lstStyle/>
          <a:p>
            <a:pPr algn="ctr"/>
            <a:r>
              <a:rPr lang="en-US" sz="3100" dirty="0">
                <a:latin typeface="Arial" panose="020B0604020202020204" pitchFamily="34" charset="0"/>
                <a:cs typeface="Arial" panose="020B0604020202020204" pitchFamily="34" charset="0"/>
              </a:rPr>
              <a:t>(c) </a:t>
            </a:r>
            <a:r>
              <a:rPr lang="en-US" sz="3100" b="1" dirty="0">
                <a:latin typeface="Arial" panose="020B0604020202020204" pitchFamily="34" charset="0"/>
                <a:cs typeface="Arial" panose="020B0604020202020204" pitchFamily="34" charset="0"/>
              </a:rPr>
              <a:t>Data</a:t>
            </a:r>
            <a:r>
              <a:rPr lang="en-US" sz="3100" dirty="0">
                <a:latin typeface="Arial" panose="020B0604020202020204" pitchFamily="34" charset="0"/>
                <a:cs typeface="Arial" panose="020B0604020202020204" pitchFamily="34" charset="0"/>
              </a:rPr>
              <a:t>: data engine (top) &amp; dataset (bottom)</a:t>
            </a:r>
          </a:p>
        </p:txBody>
      </p:sp>
      <p:sp>
        <p:nvSpPr>
          <p:cNvPr id="7" name="TextBox 6">
            <a:extLst>
              <a:ext uri="{FF2B5EF4-FFF2-40B4-BE49-F238E27FC236}">
                <a16:creationId xmlns:a16="http://schemas.microsoft.com/office/drawing/2014/main" id="{853CF308-DE8E-2C52-E94A-68ED061BBDC3}"/>
              </a:ext>
            </a:extLst>
          </p:cNvPr>
          <p:cNvSpPr txBox="1"/>
          <p:nvPr/>
        </p:nvSpPr>
        <p:spPr>
          <a:xfrm>
            <a:off x="128922" y="10469161"/>
            <a:ext cx="24495731" cy="1615827"/>
          </a:xfrm>
          <a:prstGeom prst="rect">
            <a:avLst/>
          </a:prstGeom>
          <a:noFill/>
        </p:spPr>
        <p:txBody>
          <a:bodyPr wrap="square" rtlCol="0">
            <a:spAutoFit/>
          </a:bodyPr>
          <a:lstStyle/>
          <a:p>
            <a:pPr algn="just"/>
            <a:r>
              <a:rPr lang="en-US" sz="3300" dirty="0">
                <a:latin typeface="Arial" panose="020B0604020202020204" pitchFamily="34" charset="0"/>
                <a:cs typeface="Arial" panose="020B0604020202020204" pitchFamily="34" charset="0"/>
              </a:rPr>
              <a:t>Figure</a:t>
            </a:r>
            <a:r>
              <a:rPr lang="zh-CN" altLang="en-US" sz="3300" dirty="0">
                <a:latin typeface="Arial" panose="020B0604020202020204" pitchFamily="34" charset="0"/>
                <a:cs typeface="Arial" panose="020B0604020202020204" pitchFamily="34" charset="0"/>
              </a:rPr>
              <a:t> </a:t>
            </a:r>
            <a:r>
              <a:rPr lang="en-US" altLang="zh-CN" sz="3300" dirty="0">
                <a:latin typeface="Arial" panose="020B0604020202020204" pitchFamily="34" charset="0"/>
                <a:cs typeface="Arial" panose="020B0604020202020204" pitchFamily="34" charset="0"/>
              </a:rPr>
              <a:t>1:</a:t>
            </a:r>
            <a:r>
              <a:rPr lang="zh-CN" altLang="en-US" sz="3300" dirty="0">
                <a:latin typeface="Arial" panose="020B0604020202020204" pitchFamily="34" charset="0"/>
                <a:cs typeface="Arial" panose="020B0604020202020204" pitchFamily="34" charset="0"/>
              </a:rPr>
              <a:t> </a:t>
            </a:r>
            <a:r>
              <a:rPr lang="en-CA" altLang="zh-CN" sz="3300" dirty="0">
                <a:latin typeface="Arial" panose="020B0604020202020204" pitchFamily="34" charset="0"/>
                <a:cs typeface="Arial" panose="020B0604020202020204" pitchFamily="34" charset="0"/>
              </a:rPr>
              <a:t>Meta</a:t>
            </a:r>
            <a:r>
              <a:rPr lang="zh-CN" altLang="en-US" sz="3300" dirty="0">
                <a:latin typeface="Arial" panose="020B0604020202020204" pitchFamily="34" charset="0"/>
                <a:cs typeface="Arial" panose="020B0604020202020204" pitchFamily="34" charset="0"/>
              </a:rPr>
              <a:t> </a:t>
            </a:r>
            <a:r>
              <a:rPr lang="en-US" altLang="zh-CN" sz="3300" dirty="0">
                <a:latin typeface="Arial" panose="020B0604020202020204" pitchFamily="34" charset="0"/>
                <a:cs typeface="Arial" panose="020B0604020202020204" pitchFamily="34" charset="0"/>
              </a:rPr>
              <a:t>AI</a:t>
            </a:r>
            <a:r>
              <a:rPr lang="zh-CN" altLang="en-US" sz="3300" dirty="0">
                <a:latin typeface="Arial" panose="020B0604020202020204" pitchFamily="34" charset="0"/>
                <a:cs typeface="Arial" panose="020B0604020202020204" pitchFamily="34" charset="0"/>
              </a:rPr>
              <a:t> </a:t>
            </a:r>
            <a:r>
              <a:rPr lang="en-US" altLang="zh-CN" sz="3300" dirty="0">
                <a:latin typeface="Arial" panose="020B0604020202020204" pitchFamily="34" charset="0"/>
                <a:cs typeface="Arial" panose="020B0604020202020204" pitchFamily="34" charset="0"/>
              </a:rPr>
              <a:t>approaches</a:t>
            </a:r>
            <a:r>
              <a:rPr lang="zh-CN" altLang="en-US" sz="3300" dirty="0">
                <a:latin typeface="Arial" panose="020B0604020202020204" pitchFamily="34" charset="0"/>
                <a:cs typeface="Arial" panose="020B0604020202020204" pitchFamily="34" charset="0"/>
              </a:rPr>
              <a:t> </a:t>
            </a:r>
            <a:r>
              <a:rPr lang="en-US" altLang="zh-CN" sz="3300" dirty="0">
                <a:latin typeface="Arial" panose="020B0604020202020204" pitchFamily="34" charset="0"/>
                <a:cs typeface="Arial" panose="020B0604020202020204" pitchFamily="34" charset="0"/>
              </a:rPr>
              <a:t>the</a:t>
            </a:r>
            <a:r>
              <a:rPr lang="zh-CN" altLang="en-US" sz="3300" dirty="0">
                <a:latin typeface="Arial" panose="020B0604020202020204" pitchFamily="34" charset="0"/>
                <a:cs typeface="Arial" panose="020B0604020202020204" pitchFamily="34" charset="0"/>
              </a:rPr>
              <a:t> </a:t>
            </a:r>
            <a:r>
              <a:rPr lang="en-US" altLang="zh-CN" sz="3300" dirty="0">
                <a:latin typeface="Arial" panose="020B0604020202020204" pitchFamily="34" charset="0"/>
                <a:cs typeface="Arial" panose="020B0604020202020204" pitchFamily="34" charset="0"/>
              </a:rPr>
              <a:t>vision</a:t>
            </a:r>
            <a:r>
              <a:rPr lang="zh-CN" altLang="en-US" sz="3300" dirty="0">
                <a:latin typeface="Arial" panose="020B0604020202020204" pitchFamily="34" charset="0"/>
                <a:cs typeface="Arial" panose="020B0604020202020204" pitchFamily="34" charset="0"/>
              </a:rPr>
              <a:t> </a:t>
            </a:r>
            <a:r>
              <a:rPr lang="en-US" altLang="zh-CN" sz="3300" dirty="0">
                <a:latin typeface="Arial" panose="020B0604020202020204" pitchFamily="34" charset="0"/>
                <a:cs typeface="Arial" panose="020B0604020202020204" pitchFamily="34" charset="0"/>
              </a:rPr>
              <a:t>foundation</a:t>
            </a:r>
            <a:r>
              <a:rPr lang="zh-CN" altLang="en-US" sz="3300" dirty="0">
                <a:latin typeface="Arial" panose="020B0604020202020204" pitchFamily="34" charset="0"/>
                <a:cs typeface="Arial" panose="020B0604020202020204" pitchFamily="34" charset="0"/>
              </a:rPr>
              <a:t> </a:t>
            </a:r>
            <a:r>
              <a:rPr lang="en-US" altLang="zh-CN" sz="3300" dirty="0">
                <a:latin typeface="Arial" panose="020B0604020202020204" pitchFamily="34" charset="0"/>
                <a:cs typeface="Arial" panose="020B0604020202020204" pitchFamily="34" charset="0"/>
              </a:rPr>
              <a:t>model</a:t>
            </a:r>
            <a:r>
              <a:rPr lang="zh-CN" altLang="en-US" sz="3300" dirty="0">
                <a:latin typeface="Arial" panose="020B0604020202020204" pitchFamily="34" charset="0"/>
                <a:cs typeface="Arial" panose="020B0604020202020204" pitchFamily="34" charset="0"/>
              </a:rPr>
              <a:t> </a:t>
            </a:r>
            <a:r>
              <a:rPr lang="en-US" altLang="zh-CN" sz="3300" dirty="0">
                <a:latin typeface="Arial" panose="020B0604020202020204" pitchFamily="34" charset="0"/>
                <a:cs typeface="Arial" panose="020B0604020202020204" pitchFamily="34" charset="0"/>
              </a:rPr>
              <a:t>for</a:t>
            </a:r>
            <a:r>
              <a:rPr lang="zh-CN" altLang="en-US" sz="3300" dirty="0">
                <a:latin typeface="Arial" panose="020B0604020202020204" pitchFamily="34" charset="0"/>
                <a:cs typeface="Arial" panose="020B0604020202020204" pitchFamily="34" charset="0"/>
              </a:rPr>
              <a:t> </a:t>
            </a:r>
            <a:r>
              <a:rPr lang="en-US" altLang="zh-CN" sz="3300" dirty="0">
                <a:latin typeface="Arial" panose="020B0604020202020204" pitchFamily="34" charset="0"/>
                <a:cs typeface="Arial" panose="020B0604020202020204" pitchFamily="34" charset="0"/>
              </a:rPr>
              <a:t>segmentation</a:t>
            </a:r>
            <a:r>
              <a:rPr lang="zh-CN" altLang="en-US" sz="3300" dirty="0">
                <a:latin typeface="Arial" panose="020B0604020202020204" pitchFamily="34" charset="0"/>
                <a:cs typeface="Arial" panose="020B0604020202020204" pitchFamily="34" charset="0"/>
              </a:rPr>
              <a:t> </a:t>
            </a:r>
            <a:r>
              <a:rPr lang="en-CA" sz="3300" dirty="0">
                <a:latin typeface="Arial" panose="020B0604020202020204" pitchFamily="34" charset="0"/>
                <a:cs typeface="Arial" panose="020B0604020202020204" pitchFamily="34" charset="0"/>
              </a:rPr>
              <a:t>by introducing three interconnected components: a </a:t>
            </a:r>
            <a:r>
              <a:rPr lang="en-CA" sz="3300" dirty="0" err="1">
                <a:latin typeface="Arial" panose="020B0604020202020204" pitchFamily="34" charset="0"/>
                <a:cs typeface="Arial" panose="020B0604020202020204" pitchFamily="34" charset="0"/>
              </a:rPr>
              <a:t>promptable</a:t>
            </a:r>
            <a:r>
              <a:rPr lang="en-CA" sz="3300" dirty="0">
                <a:latin typeface="Arial" panose="020B0604020202020204" pitchFamily="34" charset="0"/>
                <a:cs typeface="Arial" panose="020B0604020202020204" pitchFamily="34" charset="0"/>
              </a:rPr>
              <a:t> segmentation task, a segmentation model (SAM) that powers data annotation and enables zero-shot transfer to a range of tasks via prompt engineering, and a data engine for collecting SA-1B, the dataset of over 1 billion masks.</a:t>
            </a:r>
            <a:r>
              <a:rPr lang="zh-CN" altLang="en-US" sz="3300" dirty="0">
                <a:latin typeface="Arial" panose="020B0604020202020204" pitchFamily="34" charset="0"/>
                <a:cs typeface="Arial" panose="020B0604020202020204" pitchFamily="34" charset="0"/>
              </a:rPr>
              <a:t> </a:t>
            </a:r>
            <a:endParaRPr lang="en-US" sz="33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A29A249-1189-8DA4-37C2-2ECA924DEE52}"/>
              </a:ext>
            </a:extLst>
          </p:cNvPr>
          <p:cNvSpPr/>
          <p:nvPr/>
        </p:nvSpPr>
        <p:spPr>
          <a:xfrm>
            <a:off x="128922" y="4034362"/>
            <a:ext cx="24495731" cy="622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1685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F19CCBE-AF79-85DD-09AF-496AB0B4C5D8}"/>
              </a:ext>
            </a:extLst>
          </p:cNvPr>
          <p:cNvSpPr txBox="1"/>
          <p:nvPr/>
        </p:nvSpPr>
        <p:spPr>
          <a:xfrm>
            <a:off x="1669636" y="5568429"/>
            <a:ext cx="21454302" cy="2031325"/>
          </a:xfrm>
          <a:prstGeom prst="rect">
            <a:avLst/>
          </a:prstGeom>
          <a:noFill/>
        </p:spPr>
        <p:txBody>
          <a:bodyPr wrap="square" rtlCol="0">
            <a:spAutoFit/>
          </a:bodyPr>
          <a:lstStyle/>
          <a:p>
            <a:pPr marL="685800" indent="-685800" algn="just">
              <a:spcAft>
                <a:spcPts val="2400"/>
              </a:spcAft>
              <a:buFont typeface="Arial" panose="020B0604020202020204" pitchFamily="34" charset="0"/>
              <a:buChar char="•"/>
            </a:pPr>
            <a:r>
              <a:rPr lang="en-US" sz="4200" dirty="0">
                <a:solidFill>
                  <a:schemeClr val="bg1"/>
                </a:solidFill>
                <a:latin typeface="Arial" panose="020B0604020202020204" pitchFamily="34" charset="0"/>
                <a:cs typeface="Arial" panose="020B0604020202020204" pitchFamily="34" charset="0"/>
              </a:rPr>
              <a:t>We conduct</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a</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series</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of</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intriguing</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investigations</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into</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the</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performance</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of</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SAM</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across</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various</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applications, including</a:t>
            </a:r>
            <a:r>
              <a:rPr lang="zh-CN" altLang="en-US" sz="4200" dirty="0">
                <a:solidFill>
                  <a:schemeClr val="bg1"/>
                </a:solidFill>
                <a:latin typeface="Arial" panose="020B0604020202020204" pitchFamily="34" charset="0"/>
                <a:cs typeface="Arial" panose="020B0604020202020204" pitchFamily="34" charset="0"/>
              </a:rPr>
              <a:t> </a:t>
            </a:r>
            <a:r>
              <a:rPr lang="en-CA" sz="4200" i="1" dirty="0">
                <a:solidFill>
                  <a:schemeClr val="bg1"/>
                </a:solidFill>
                <a:latin typeface="Arial" panose="020B0604020202020204" pitchFamily="34" charset="0"/>
                <a:cs typeface="Arial" panose="020B0604020202020204" pitchFamily="34" charset="0"/>
              </a:rPr>
              <a:t>natural image</a:t>
            </a:r>
            <a:r>
              <a:rPr lang="zh-CN" altLang="en-US" sz="4200" i="1" dirty="0">
                <a:solidFill>
                  <a:schemeClr val="bg1"/>
                </a:solidFill>
                <a:latin typeface="Arial" panose="020B0604020202020204" pitchFamily="34" charset="0"/>
                <a:cs typeface="Arial" panose="020B0604020202020204" pitchFamily="34" charset="0"/>
              </a:rPr>
              <a:t> </a:t>
            </a:r>
            <a:r>
              <a:rPr lang="en-US" altLang="zh-CN" sz="4200" i="1" dirty="0">
                <a:solidFill>
                  <a:schemeClr val="bg1"/>
                </a:solidFill>
                <a:latin typeface="Arial" panose="020B0604020202020204" pitchFamily="34" charset="0"/>
                <a:cs typeface="Arial" panose="020B0604020202020204" pitchFamily="34" charset="0"/>
              </a:rPr>
              <a:t>scene</a:t>
            </a:r>
            <a:r>
              <a:rPr lang="en-CA" sz="4200" dirty="0">
                <a:solidFill>
                  <a:schemeClr val="bg1"/>
                </a:solidFill>
                <a:latin typeface="Arial" panose="020B0604020202020204" pitchFamily="34" charset="0"/>
                <a:cs typeface="Arial" panose="020B0604020202020204" pitchFamily="34" charset="0"/>
              </a:rPr>
              <a:t>,</a:t>
            </a:r>
            <a:r>
              <a:rPr lang="en-CA" sz="4200" i="1" dirty="0">
                <a:solidFill>
                  <a:schemeClr val="bg1"/>
                </a:solidFill>
                <a:latin typeface="Arial" panose="020B0604020202020204" pitchFamily="34" charset="0"/>
                <a:cs typeface="Arial" panose="020B0604020202020204" pitchFamily="34" charset="0"/>
              </a:rPr>
              <a:t> agriculture</a:t>
            </a:r>
            <a:r>
              <a:rPr lang="en-CA" sz="4200" dirty="0">
                <a:solidFill>
                  <a:schemeClr val="bg1"/>
                </a:solidFill>
                <a:latin typeface="Arial" panose="020B0604020202020204" pitchFamily="34" charset="0"/>
                <a:cs typeface="Arial" panose="020B0604020202020204" pitchFamily="34" charset="0"/>
              </a:rPr>
              <a:t>, </a:t>
            </a:r>
            <a:r>
              <a:rPr lang="en-CA" sz="4200" i="1" dirty="0">
                <a:solidFill>
                  <a:schemeClr val="bg1"/>
                </a:solidFill>
                <a:latin typeface="Arial" panose="020B0604020202020204" pitchFamily="34" charset="0"/>
                <a:cs typeface="Arial" panose="020B0604020202020204" pitchFamily="34" charset="0"/>
              </a:rPr>
              <a:t>manufacturing</a:t>
            </a:r>
            <a:r>
              <a:rPr lang="en-CA" sz="4200" dirty="0">
                <a:solidFill>
                  <a:schemeClr val="bg1"/>
                </a:solidFill>
                <a:latin typeface="Arial" panose="020B0604020202020204" pitchFamily="34" charset="0"/>
                <a:cs typeface="Arial" panose="020B0604020202020204" pitchFamily="34" charset="0"/>
              </a:rPr>
              <a:t>, </a:t>
            </a:r>
            <a:r>
              <a:rPr lang="en-CA" sz="4200" i="1" dirty="0">
                <a:solidFill>
                  <a:schemeClr val="bg1"/>
                </a:solidFill>
                <a:latin typeface="Arial" panose="020B0604020202020204" pitchFamily="34" charset="0"/>
                <a:cs typeface="Arial" panose="020B0604020202020204" pitchFamily="34" charset="0"/>
              </a:rPr>
              <a:t>remote sensing</a:t>
            </a:r>
            <a:r>
              <a:rPr lang="en-CA" sz="4200" dirty="0">
                <a:solidFill>
                  <a:schemeClr val="bg1"/>
                </a:solidFill>
                <a:latin typeface="Arial" panose="020B0604020202020204" pitchFamily="34" charset="0"/>
                <a:cs typeface="Arial" panose="020B0604020202020204" pitchFamily="34" charset="0"/>
              </a:rPr>
              <a:t> and </a:t>
            </a:r>
            <a:r>
              <a:rPr lang="en-CA" sz="4200" i="1" dirty="0">
                <a:solidFill>
                  <a:schemeClr val="bg1"/>
                </a:solidFill>
                <a:latin typeface="Arial" panose="020B0604020202020204" pitchFamily="34" charset="0"/>
                <a:cs typeface="Arial" panose="020B0604020202020204" pitchFamily="34" charset="0"/>
              </a:rPr>
              <a:t>healthcare</a:t>
            </a:r>
            <a:r>
              <a:rPr lang="en-CA" sz="4200" dirty="0">
                <a:solidFill>
                  <a:schemeClr val="bg1"/>
                </a:solidFill>
                <a:latin typeface="Arial" panose="020B0604020202020204" pitchFamily="34" charset="0"/>
                <a:cs typeface="Arial" panose="020B0604020202020204" pitchFamily="34" charset="0"/>
              </a:rPr>
              <a:t>. </a:t>
            </a:r>
          </a:p>
        </p:txBody>
      </p:sp>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185712" y="2202109"/>
              <a:ext cx="2268000" cy="431107"/>
            </a:xfrm>
            <a:prstGeom prst="rect">
              <a:avLst/>
            </a:prstGeom>
            <a:grpFill/>
          </p:spPr>
        </p:pic>
      </p:grpSp>
      <p:sp>
        <p:nvSpPr>
          <p:cNvPr id="3" name="TextBox 2">
            <a:extLst>
              <a:ext uri="{FF2B5EF4-FFF2-40B4-BE49-F238E27FC236}">
                <a16:creationId xmlns:a16="http://schemas.microsoft.com/office/drawing/2014/main" id="{C9D62948-708F-1A1F-EC81-E3ACA7E34C40}"/>
              </a:ext>
            </a:extLst>
          </p:cNvPr>
          <p:cNvSpPr txBox="1"/>
          <p:nvPr/>
        </p:nvSpPr>
        <p:spPr>
          <a:xfrm>
            <a:off x="1405698" y="3594698"/>
            <a:ext cx="22050445" cy="1569660"/>
          </a:xfrm>
          <a:prstGeom prst="rect">
            <a:avLst/>
          </a:prstGeom>
          <a:noFill/>
        </p:spPr>
        <p:txBody>
          <a:bodyPr wrap="square" rtlCol="0">
            <a:spAutoFit/>
          </a:bodyPr>
          <a:lstStyle/>
          <a:p>
            <a:pPr algn="just"/>
            <a:r>
              <a:rPr lang="en-CA" sz="4800" b="1" i="1" dirty="0">
                <a:cs typeface="Calibri" panose="020F0502020204030204" pitchFamily="34" charset="0"/>
              </a:rPr>
              <a:t>Outlook</a:t>
            </a:r>
            <a:r>
              <a:rPr lang="en-US" sz="4800" i="1" dirty="0">
                <a:latin typeface="+mj-lt"/>
                <a:cs typeface="Calibri" panose="020F0502020204030204" pitchFamily="34" charset="0"/>
              </a:rPr>
              <a:t>: We discuss the </a:t>
            </a:r>
            <a:r>
              <a:rPr lang="en-CA" sz="4800" i="1" dirty="0">
                <a:latin typeface="+mj-lt"/>
                <a:cs typeface="Calibri" panose="020F0502020204030204" pitchFamily="34" charset="0"/>
              </a:rPr>
              <a:t>several promising potential directions for future research</a:t>
            </a:r>
            <a:r>
              <a:rPr lang="en-US" sz="4800" i="1" dirty="0">
                <a:latin typeface="+mj-lt"/>
                <a:cs typeface="Calibri" panose="020F0502020204030204" pitchFamily="34" charset="0"/>
              </a:rPr>
              <a:t>, as follows</a:t>
            </a:r>
            <a:r>
              <a:rPr lang="en-CA" sz="4800" i="1" dirty="0">
                <a:latin typeface="+mj-lt"/>
                <a:cs typeface="Calibri" panose="020F0502020204030204" pitchFamily="34" charset="0"/>
              </a:rPr>
              <a:t>. </a:t>
            </a:r>
          </a:p>
        </p:txBody>
      </p:sp>
      <p:sp>
        <p:nvSpPr>
          <p:cNvPr id="53" name="文本框 5">
            <a:extLst>
              <a:ext uri="{FF2B5EF4-FFF2-40B4-BE49-F238E27FC236}">
                <a16:creationId xmlns:a16="http://schemas.microsoft.com/office/drawing/2014/main" id="{E1F911AF-C150-7A3F-2FCA-47E69B910F06}"/>
              </a:ext>
            </a:extLst>
          </p:cNvPr>
          <p:cNvSpPr txBox="1"/>
          <p:nvPr/>
        </p:nvSpPr>
        <p:spPr>
          <a:xfrm>
            <a:off x="0" y="946607"/>
            <a:ext cx="24793575" cy="1107996"/>
          </a:xfrm>
          <a:prstGeom prst="rect">
            <a:avLst/>
          </a:prstGeom>
          <a:noFill/>
        </p:spPr>
        <p:txBody>
          <a:bodyPr wrap="square" rtlCol="0">
            <a:spAutoFit/>
          </a:bodyPr>
          <a:lstStyle/>
          <a:p>
            <a:pPr algn="ctr"/>
            <a:r>
              <a:rPr lang="en-CA" altLang="zh-CN" sz="6600" i="1" dirty="0">
                <a:latin typeface="+mj-lt"/>
                <a:cs typeface="Calibri" panose="020F0502020204030204" pitchFamily="34" charset="0"/>
              </a:rPr>
              <a:t>Discussion</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and</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Outlook</a:t>
            </a:r>
            <a:endParaRPr kumimoji="1" lang="en-US" altLang="zh-CN" sz="6600" i="1" dirty="0">
              <a:latin typeface="+mj-lt"/>
              <a:cs typeface="Calibri" panose="020F0502020204030204" pitchFamily="34" charset="0"/>
            </a:endParaRPr>
          </a:p>
        </p:txBody>
      </p:sp>
      <p:sp>
        <p:nvSpPr>
          <p:cNvPr id="2" name="TextBox 1">
            <a:extLst>
              <a:ext uri="{FF2B5EF4-FFF2-40B4-BE49-F238E27FC236}">
                <a16:creationId xmlns:a16="http://schemas.microsoft.com/office/drawing/2014/main" id="{F0EA9833-E13A-ADC7-44B6-CAE0AAD3E831}"/>
              </a:ext>
            </a:extLst>
          </p:cNvPr>
          <p:cNvSpPr txBox="1"/>
          <p:nvPr/>
        </p:nvSpPr>
        <p:spPr>
          <a:xfrm>
            <a:off x="1669636" y="5568429"/>
            <a:ext cx="21454302" cy="3724096"/>
          </a:xfrm>
          <a:prstGeom prst="rect">
            <a:avLst/>
          </a:prstGeom>
          <a:noFill/>
        </p:spPr>
        <p:txBody>
          <a:bodyPr wrap="square" rtlCol="0">
            <a:spAutoFit/>
          </a:bodyPr>
          <a:lstStyle/>
          <a:p>
            <a:pPr marL="742950" indent="-742950" algn="just">
              <a:spcAft>
                <a:spcPts val="2400"/>
              </a:spcAft>
              <a:buFont typeface="+mj-lt"/>
              <a:buAutoNum type="arabicPeriod"/>
            </a:pPr>
            <a:r>
              <a:rPr lang="en-CA" sz="4400" dirty="0"/>
              <a:t>Industry-focused SAM &amp; dedicated large-scale dataset</a:t>
            </a:r>
            <a:r>
              <a:rPr lang="en-US" sz="4400" dirty="0"/>
              <a:t>.</a:t>
            </a:r>
          </a:p>
          <a:p>
            <a:pPr marL="742950" indent="-742950" algn="just">
              <a:spcAft>
                <a:spcPts val="2400"/>
              </a:spcAft>
              <a:buFont typeface="+mj-lt"/>
              <a:buAutoNum type="arabicPeriod"/>
            </a:pPr>
            <a:r>
              <a:rPr lang="en-CA" sz="4400" dirty="0"/>
              <a:t>Pretraining strategy (tailored</a:t>
            </a:r>
            <a:r>
              <a:rPr lang="zh-CN" altLang="en-US" sz="4400" dirty="0"/>
              <a:t> </a:t>
            </a:r>
            <a:r>
              <a:rPr lang="en-US" altLang="zh-CN" sz="4400" dirty="0"/>
              <a:t>for</a:t>
            </a:r>
            <a:r>
              <a:rPr lang="zh-CN" altLang="en-US" sz="4400" dirty="0"/>
              <a:t> </a:t>
            </a:r>
            <a:r>
              <a:rPr lang="en-US" altLang="zh-CN" sz="4400" dirty="0"/>
              <a:t>industrial</a:t>
            </a:r>
            <a:r>
              <a:rPr lang="zh-CN" altLang="en-US" sz="4400" dirty="0"/>
              <a:t> </a:t>
            </a:r>
            <a:r>
              <a:rPr lang="en-US" altLang="zh-CN" sz="4400" dirty="0"/>
              <a:t>segmentation</a:t>
            </a:r>
            <a:r>
              <a:rPr lang="en-CA" sz="4400" dirty="0"/>
              <a:t>)</a:t>
            </a:r>
            <a:r>
              <a:rPr lang="en-US" sz="4400" dirty="0"/>
              <a:t>.</a:t>
            </a:r>
          </a:p>
          <a:p>
            <a:pPr marL="742950" indent="-742950" algn="just">
              <a:spcAft>
                <a:spcPts val="2400"/>
              </a:spcAft>
              <a:buFont typeface="+mj-lt"/>
              <a:buAutoNum type="arabicPeriod"/>
            </a:pPr>
            <a:r>
              <a:rPr lang="en-CA" sz="4400" dirty="0"/>
              <a:t>Multi-modal SAM</a:t>
            </a:r>
            <a:r>
              <a:rPr lang="zh-CN" altLang="en-US" sz="4400" dirty="0"/>
              <a:t> </a:t>
            </a:r>
            <a:r>
              <a:rPr lang="en-US" altLang="zh-CN" sz="4400" dirty="0"/>
              <a:t>(e.g., depth or thermal)</a:t>
            </a:r>
          </a:p>
          <a:p>
            <a:pPr marL="742950" indent="-742950" algn="just">
              <a:spcAft>
                <a:spcPts val="2400"/>
              </a:spcAft>
              <a:buFont typeface="+mj-lt"/>
              <a:buAutoNum type="arabicPeriod"/>
            </a:pPr>
            <a:r>
              <a:rPr lang="en-CA" sz="4400" dirty="0"/>
              <a:t>Semi</a:t>
            </a:r>
            <a:r>
              <a:rPr lang="en-US" altLang="zh-CN" sz="4400" dirty="0"/>
              <a:t>-supervised</a:t>
            </a:r>
            <a:r>
              <a:rPr lang="zh-CN" altLang="en-US" sz="4400" dirty="0"/>
              <a:t> </a:t>
            </a:r>
            <a:r>
              <a:rPr lang="en-US" altLang="zh-CN" sz="4400" dirty="0"/>
              <a:t>application (e.g., weak</a:t>
            </a:r>
            <a:r>
              <a:rPr lang="zh-CN" altLang="en-US" sz="4400" dirty="0"/>
              <a:t> </a:t>
            </a:r>
            <a:r>
              <a:rPr lang="en-US" altLang="zh-CN" sz="4400" dirty="0"/>
              <a:t>scribble)</a:t>
            </a:r>
            <a:endParaRPr lang="en-CA" sz="4400" dirty="0"/>
          </a:p>
        </p:txBody>
      </p:sp>
    </p:spTree>
    <p:extLst>
      <p:ext uri="{BB962C8B-B14F-4D97-AF65-F5344CB8AC3E}">
        <p14:creationId xmlns:p14="http://schemas.microsoft.com/office/powerpoint/2010/main" val="3959546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A090DD6-7A23-4E4F-9D38-87E41DB8A9F8}"/>
              </a:ext>
            </a:extLst>
          </p:cNvPr>
          <p:cNvSpPr txBox="1"/>
          <p:nvPr/>
        </p:nvSpPr>
        <p:spPr>
          <a:xfrm>
            <a:off x="-2" y="5658506"/>
            <a:ext cx="24793575" cy="1569660"/>
          </a:xfrm>
          <a:prstGeom prst="rect">
            <a:avLst/>
          </a:prstGeom>
          <a:noFill/>
        </p:spPr>
        <p:txBody>
          <a:bodyPr wrap="square" rtlCol="0">
            <a:spAutoFit/>
          </a:bodyPr>
          <a:lstStyle/>
          <a:p>
            <a:pPr algn="ctr"/>
            <a:r>
              <a:rPr kumimoji="1" lang="en-US" altLang="zh-CN" sz="9600" dirty="0">
                <a:latin typeface="Arial" panose="020B0604020202020204" pitchFamily="34" charset="0"/>
                <a:cs typeface="Arial" panose="020B0604020202020204" pitchFamily="34" charset="0"/>
              </a:rPr>
              <a:t>Thank you for your listening!</a:t>
            </a:r>
            <a:endParaRPr kumimoji="1" lang="zh-CN" altLang="en-US" sz="9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C0EF378-36CC-CAEC-7445-7014300FA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0685" y="9267533"/>
            <a:ext cx="3632198" cy="3531305"/>
          </a:xfrm>
          <a:prstGeom prst="rect">
            <a:avLst/>
          </a:prstGeom>
        </p:spPr>
      </p:pic>
      <p:sp>
        <p:nvSpPr>
          <p:cNvPr id="5" name="TextBox 4">
            <a:extLst>
              <a:ext uri="{FF2B5EF4-FFF2-40B4-BE49-F238E27FC236}">
                <a16:creationId xmlns:a16="http://schemas.microsoft.com/office/drawing/2014/main" id="{7230BD9C-E2EE-0700-B3C0-BCA7E0B9A5C6}"/>
              </a:ext>
            </a:extLst>
          </p:cNvPr>
          <p:cNvSpPr txBox="1"/>
          <p:nvPr/>
        </p:nvSpPr>
        <p:spPr>
          <a:xfrm>
            <a:off x="5212816" y="12671838"/>
            <a:ext cx="14367936"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Our</a:t>
            </a:r>
            <a:r>
              <a:rPr lang="zh-CN" altLang="en-US" sz="4000" dirty="0">
                <a:latin typeface="Arial" panose="020B0604020202020204" pitchFamily="34" charset="0"/>
                <a:cs typeface="Arial" panose="020B0604020202020204" pitchFamily="34" charset="0"/>
              </a:rPr>
              <a:t> </a:t>
            </a:r>
            <a:r>
              <a:rPr lang="en-US" altLang="zh-CN" sz="4000" dirty="0">
                <a:latin typeface="Arial" panose="020B0604020202020204" pitchFamily="34" charset="0"/>
                <a:cs typeface="Arial" panose="020B0604020202020204" pitchFamily="34" charset="0"/>
              </a:rPr>
              <a:t>code</a:t>
            </a:r>
            <a:r>
              <a:rPr lang="zh-CN" altLang="en-US" sz="4000" dirty="0">
                <a:latin typeface="Arial" panose="020B0604020202020204" pitchFamily="34" charset="0"/>
                <a:cs typeface="Arial" panose="020B0604020202020204" pitchFamily="34" charset="0"/>
              </a:rPr>
              <a:t> </a:t>
            </a:r>
            <a:r>
              <a:rPr lang="en-US" altLang="zh-CN" sz="4000" dirty="0">
                <a:latin typeface="Arial" panose="020B0604020202020204" pitchFamily="34" charset="0"/>
                <a:cs typeface="Arial" panose="020B0604020202020204" pitchFamily="34" charset="0"/>
              </a:rPr>
              <a:t>can</a:t>
            </a:r>
            <a:r>
              <a:rPr lang="zh-CN" altLang="en-US" sz="4000" dirty="0">
                <a:latin typeface="Arial" panose="020B0604020202020204" pitchFamily="34" charset="0"/>
                <a:cs typeface="Arial" panose="020B0604020202020204" pitchFamily="34" charset="0"/>
              </a:rPr>
              <a:t> </a:t>
            </a:r>
            <a:r>
              <a:rPr lang="en-US" altLang="zh-CN" sz="4000" dirty="0">
                <a:latin typeface="Arial" panose="020B0604020202020204" pitchFamily="34" charset="0"/>
                <a:cs typeface="Arial" panose="020B0604020202020204" pitchFamily="34" charset="0"/>
              </a:rPr>
              <a:t>be</a:t>
            </a:r>
            <a:r>
              <a:rPr lang="zh-CN" altLang="en-US" sz="4000" dirty="0">
                <a:latin typeface="Arial" panose="020B0604020202020204" pitchFamily="34" charset="0"/>
                <a:cs typeface="Arial" panose="020B0604020202020204" pitchFamily="34" charset="0"/>
              </a:rPr>
              <a:t> </a:t>
            </a:r>
            <a:r>
              <a:rPr lang="en-US" altLang="zh-CN" sz="4000" dirty="0">
                <a:latin typeface="Arial" panose="020B0604020202020204" pitchFamily="34" charset="0"/>
                <a:cs typeface="Arial" panose="020B0604020202020204" pitchFamily="34" charset="0"/>
              </a:rPr>
              <a:t>accessed in</a:t>
            </a:r>
            <a:r>
              <a:rPr lang="zh-CN" altLang="en-US" sz="4000" dirty="0">
                <a:latin typeface="Arial" panose="020B0604020202020204" pitchFamily="34" charset="0"/>
                <a:cs typeface="Arial" panose="020B0604020202020204" pitchFamily="34" charset="0"/>
              </a:rPr>
              <a:t> </a:t>
            </a:r>
            <a:r>
              <a:rPr lang="en-US" altLang="zh-CN" sz="4000" dirty="0">
                <a:latin typeface="Arial" panose="020B0604020202020204" pitchFamily="34" charset="0"/>
                <a:cs typeface="Arial" panose="020B0604020202020204" pitchFamily="34" charset="0"/>
              </a:rPr>
              <a:t>the</a:t>
            </a:r>
            <a:r>
              <a:rPr lang="zh-CN" altLang="en-US" sz="4000" dirty="0">
                <a:latin typeface="Arial" panose="020B0604020202020204" pitchFamily="34" charset="0"/>
                <a:cs typeface="Arial" panose="020B0604020202020204" pitchFamily="34" charset="0"/>
              </a:rPr>
              <a:t> </a:t>
            </a:r>
            <a:r>
              <a:rPr lang="en-US" altLang="zh-CN" sz="4000" dirty="0">
                <a:latin typeface="Arial" panose="020B0604020202020204" pitchFamily="34" charset="0"/>
                <a:cs typeface="Arial" panose="020B0604020202020204" pitchFamily="34" charset="0"/>
              </a:rPr>
              <a:t>QR</a:t>
            </a:r>
            <a:r>
              <a:rPr lang="zh-CN" altLang="en-US" sz="4000" dirty="0">
                <a:latin typeface="Arial" panose="020B0604020202020204" pitchFamily="34" charset="0"/>
                <a:cs typeface="Arial" panose="020B0604020202020204" pitchFamily="34" charset="0"/>
              </a:rPr>
              <a:t> </a:t>
            </a:r>
            <a:r>
              <a:rPr lang="en-US" altLang="zh-CN" sz="4000" dirty="0">
                <a:latin typeface="Arial" panose="020B0604020202020204" pitchFamily="34" charset="0"/>
                <a:cs typeface="Arial" panose="020B0604020202020204" pitchFamily="34" charset="0"/>
              </a:rPr>
              <a:t>code</a:t>
            </a:r>
            <a:r>
              <a:rPr lang="zh-CN" altLang="en-US" sz="4000" dirty="0">
                <a:latin typeface="Arial" panose="020B0604020202020204" pitchFamily="34" charset="0"/>
                <a:cs typeface="Arial" panose="020B0604020202020204" pitchFamily="34" charset="0"/>
              </a:rPr>
              <a:t> </a:t>
            </a:r>
            <a:r>
              <a:rPr lang="en-US" altLang="zh-CN" sz="4000" dirty="0">
                <a:latin typeface="Arial" panose="020B0604020202020204" pitchFamily="34" charset="0"/>
                <a:cs typeface="Arial" panose="020B0604020202020204" pitchFamily="34" charset="0"/>
              </a:rPr>
              <a:t>above.</a:t>
            </a:r>
            <a:endParaRPr lang="en-US" sz="4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E1F2CB9-445B-F92F-10B1-43BF29EB0B3A}"/>
              </a:ext>
            </a:extLst>
          </p:cNvPr>
          <p:cNvPicPr>
            <a:picLocks noChangeAspect="1"/>
          </p:cNvPicPr>
          <p:nvPr/>
        </p:nvPicPr>
        <p:blipFill>
          <a:blip r:embed="rId4">
            <a:alphaModFix amt="66000"/>
          </a:blip>
          <a:stretch>
            <a:fillRect/>
          </a:stretch>
        </p:blipFill>
        <p:spPr>
          <a:xfrm>
            <a:off x="-1" y="0"/>
            <a:ext cx="24793575" cy="3741417"/>
          </a:xfrm>
          <a:prstGeom prst="rect">
            <a:avLst/>
          </a:prstGeom>
        </p:spPr>
      </p:pic>
      <p:sp>
        <p:nvSpPr>
          <p:cNvPr id="8" name="TextBox 7">
            <a:extLst>
              <a:ext uri="{FF2B5EF4-FFF2-40B4-BE49-F238E27FC236}">
                <a16:creationId xmlns:a16="http://schemas.microsoft.com/office/drawing/2014/main" id="{3A13439D-5BA8-2B16-FB57-372B97CA949F}"/>
              </a:ext>
            </a:extLst>
          </p:cNvPr>
          <p:cNvSpPr txBox="1"/>
          <p:nvPr/>
        </p:nvSpPr>
        <p:spPr>
          <a:xfrm>
            <a:off x="5475284" y="7834196"/>
            <a:ext cx="13843000" cy="1323439"/>
          </a:xfrm>
          <a:prstGeom prst="rect">
            <a:avLst/>
          </a:prstGeom>
          <a:noFill/>
        </p:spPr>
        <p:txBody>
          <a:bodyPr wrap="square">
            <a:spAutoFit/>
          </a:bodyPr>
          <a:lstStyle/>
          <a:p>
            <a:pPr algn="ctr"/>
            <a:r>
              <a:rPr kumimoji="1" lang="en-US" altLang="zh-CN" sz="4000" b="1" dirty="0">
                <a:latin typeface="Arial" panose="020B0604020202020204" pitchFamily="34" charset="0"/>
                <a:cs typeface="Arial" panose="020B0604020202020204" pitchFamily="34" charset="0"/>
              </a:rPr>
              <a:t>If you have any questions, please email us at</a:t>
            </a:r>
            <a:r>
              <a:rPr kumimoji="1" lang="en-US" altLang="zh-CN" sz="4000" b="1" dirty="0">
                <a:latin typeface="Arial" panose="020B0604020202020204" pitchFamily="34" charset="0"/>
                <a:ea typeface="+mj-ea"/>
                <a:cs typeface="Arial" panose="020B0604020202020204" pitchFamily="34" charset="0"/>
              </a:rPr>
              <a:t> </a:t>
            </a:r>
            <a:r>
              <a:rPr kumimoji="1" lang="en-US" altLang="zh-CN" sz="4000" b="1" dirty="0">
                <a:latin typeface="Arial" panose="020B0604020202020204" pitchFamily="34" charset="0"/>
                <a:ea typeface="+mj-ea"/>
                <a:cs typeface="Arial" panose="020B0604020202020204" pitchFamily="34" charset="0"/>
                <a:hlinkClick r:id="rId5"/>
              </a:rPr>
              <a:t>wji3@ualberta.ca</a:t>
            </a:r>
            <a:r>
              <a:rPr kumimoji="1" lang="en-US" altLang="zh-CN" sz="4000" b="1" dirty="0">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3593996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173067B4-ADAB-0A3D-2899-6D71DAB07697}"/>
              </a:ext>
            </a:extLst>
          </p:cNvPr>
          <p:cNvSpPr txBox="1"/>
          <p:nvPr/>
        </p:nvSpPr>
        <p:spPr>
          <a:xfrm>
            <a:off x="0" y="946607"/>
            <a:ext cx="24793575" cy="1107996"/>
          </a:xfrm>
          <a:prstGeom prst="rect">
            <a:avLst/>
          </a:prstGeom>
          <a:noFill/>
        </p:spPr>
        <p:txBody>
          <a:bodyPr wrap="square" rtlCol="0">
            <a:spAutoFit/>
          </a:bodyPr>
          <a:lstStyle/>
          <a:p>
            <a:pPr algn="ctr"/>
            <a:r>
              <a:rPr lang="en-US" altLang="zh-CN" sz="6600" i="1" dirty="0">
                <a:latin typeface="+mj-lt"/>
                <a:cs typeface="Calibri" panose="020F0502020204030204" pitchFamily="34" charset="0"/>
              </a:rPr>
              <a:t>Segment Anything Model (SAM)</a:t>
            </a:r>
            <a:endParaRPr kumimoji="1" lang="en-US" altLang="zh-CN" sz="6600" i="1" dirty="0">
              <a:latin typeface="+mj-lt"/>
              <a:cs typeface="Calibri" panose="020F0502020204030204" pitchFamily="34" charset="0"/>
            </a:endParaRPr>
          </a:p>
        </p:txBody>
      </p:sp>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5">
              <a:alphaModFix amt="80000"/>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1185712" y="2202109"/>
              <a:ext cx="2268000" cy="431107"/>
            </a:xfrm>
            <a:prstGeom prst="rect">
              <a:avLst/>
            </a:prstGeom>
            <a:grpFill/>
          </p:spPr>
        </p:pic>
      </p:grpSp>
      <p:pic>
        <p:nvPicPr>
          <p:cNvPr id="11" name="intro">
            <a:hlinkClick r:id="" action="ppaction://media"/>
            <a:extLst>
              <a:ext uri="{FF2B5EF4-FFF2-40B4-BE49-F238E27FC236}">
                <a16:creationId xmlns:a16="http://schemas.microsoft.com/office/drawing/2014/main" id="{04F28F73-0DA1-A8BF-ACCC-F18E6694C7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a:stretch/>
        </p:blipFill>
        <p:spPr>
          <a:xfrm>
            <a:off x="2076170" y="3110050"/>
            <a:ext cx="22717405" cy="10326093"/>
          </a:xfrm>
          <a:prstGeom prst="rect">
            <a:avLst/>
          </a:prstGeom>
        </p:spPr>
      </p:pic>
    </p:spTree>
    <p:extLst>
      <p:ext uri="{BB962C8B-B14F-4D97-AF65-F5344CB8AC3E}">
        <p14:creationId xmlns:p14="http://schemas.microsoft.com/office/powerpoint/2010/main" val="20065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6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173067B4-ADAB-0A3D-2899-6D71DAB07697}"/>
              </a:ext>
            </a:extLst>
          </p:cNvPr>
          <p:cNvSpPr txBox="1"/>
          <p:nvPr/>
        </p:nvSpPr>
        <p:spPr>
          <a:xfrm>
            <a:off x="0" y="946607"/>
            <a:ext cx="24793575" cy="1107996"/>
          </a:xfrm>
          <a:prstGeom prst="rect">
            <a:avLst/>
          </a:prstGeom>
          <a:noFill/>
        </p:spPr>
        <p:txBody>
          <a:bodyPr wrap="square" rtlCol="0">
            <a:spAutoFit/>
          </a:bodyPr>
          <a:lstStyle/>
          <a:p>
            <a:pPr algn="ctr"/>
            <a:r>
              <a:rPr lang="en-US" altLang="zh-CN" sz="6600" i="1" dirty="0">
                <a:latin typeface="+mj-lt"/>
                <a:cs typeface="Calibri" panose="020F0502020204030204" pitchFamily="34" charset="0"/>
              </a:rPr>
              <a:t>Segment Anything Model (SAM)</a:t>
            </a:r>
            <a:endParaRPr kumimoji="1" lang="en-US" altLang="zh-CN" sz="6600" i="1" dirty="0">
              <a:latin typeface="+mj-lt"/>
              <a:cs typeface="Calibri" panose="020F0502020204030204" pitchFamily="34" charset="0"/>
            </a:endParaRPr>
          </a:p>
        </p:txBody>
      </p:sp>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5">
              <a:alphaModFix amt="80000"/>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1185712" y="2202109"/>
              <a:ext cx="2268000" cy="431107"/>
            </a:xfrm>
            <a:prstGeom prst="rect">
              <a:avLst/>
            </a:prstGeom>
            <a:grpFill/>
          </p:spPr>
        </p:pic>
      </p:grpSp>
      <p:pic>
        <p:nvPicPr>
          <p:cNvPr id="17" name="Meta's New Image Segment Anything AI Model">
            <a:hlinkClick r:id="" action="ppaction://media"/>
            <a:extLst>
              <a:ext uri="{FF2B5EF4-FFF2-40B4-BE49-F238E27FC236}">
                <a16:creationId xmlns:a16="http://schemas.microsoft.com/office/drawing/2014/main" id="{E6C771D7-B27D-FE85-B0FC-93FCBE16EE7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68787" y="3492547"/>
            <a:ext cx="16256000" cy="9144000"/>
          </a:xfrm>
          <a:prstGeom prst="rect">
            <a:avLst/>
          </a:prstGeom>
          <a:ln w="15875">
            <a:solidFill>
              <a:schemeClr val="tx1"/>
            </a:solidFill>
          </a:ln>
        </p:spPr>
      </p:pic>
      <p:sp>
        <p:nvSpPr>
          <p:cNvPr id="18" name="TextBox 17">
            <a:extLst>
              <a:ext uri="{FF2B5EF4-FFF2-40B4-BE49-F238E27FC236}">
                <a16:creationId xmlns:a16="http://schemas.microsoft.com/office/drawing/2014/main" id="{93D7FD08-C7CB-56A8-49D8-7D15FB1E803B}"/>
              </a:ext>
            </a:extLst>
          </p:cNvPr>
          <p:cNvSpPr txBox="1"/>
          <p:nvPr/>
        </p:nvSpPr>
        <p:spPr>
          <a:xfrm>
            <a:off x="5381555" y="12862267"/>
            <a:ext cx="14098731" cy="784830"/>
          </a:xfrm>
          <a:prstGeom prst="rect">
            <a:avLst/>
          </a:prstGeom>
          <a:noFill/>
        </p:spPr>
        <p:txBody>
          <a:bodyPr wrap="none" rtlCol="0">
            <a:spAutoFit/>
          </a:bodyPr>
          <a:lstStyle/>
          <a:p>
            <a:r>
              <a:rPr lang="en-US" sz="4500" dirty="0">
                <a:latin typeface="Arial" panose="020B0604020202020204" pitchFamily="34" charset="0"/>
                <a:cs typeface="Arial" panose="020B0604020202020204" pitchFamily="34" charset="0"/>
              </a:rPr>
              <a:t>SAM performs</a:t>
            </a:r>
            <a:r>
              <a:rPr lang="zh-CN" altLang="en-US" sz="4500" dirty="0">
                <a:latin typeface="Arial" panose="020B0604020202020204" pitchFamily="34" charset="0"/>
                <a:cs typeface="Arial" panose="020B0604020202020204" pitchFamily="34" charset="0"/>
              </a:rPr>
              <a:t> </a:t>
            </a:r>
            <a:r>
              <a:rPr lang="en-US" altLang="zh-CN" sz="4500" dirty="0">
                <a:latin typeface="Arial" panose="020B0604020202020204" pitchFamily="34" charset="0"/>
                <a:cs typeface="Arial" panose="020B0604020202020204" pitchFamily="34" charset="0"/>
              </a:rPr>
              <a:t>well</a:t>
            </a:r>
            <a:r>
              <a:rPr lang="zh-CN" altLang="en-US" sz="4500" dirty="0">
                <a:latin typeface="Arial" panose="020B0604020202020204" pitchFamily="34" charset="0"/>
                <a:cs typeface="Arial" panose="020B0604020202020204" pitchFamily="34" charset="0"/>
              </a:rPr>
              <a:t> </a:t>
            </a:r>
            <a:r>
              <a:rPr lang="en-US" altLang="zh-CN" sz="4500" dirty="0">
                <a:latin typeface="Arial" panose="020B0604020202020204" pitchFamily="34" charset="0"/>
                <a:cs typeface="Arial" panose="020B0604020202020204" pitchFamily="34" charset="0"/>
              </a:rPr>
              <a:t>in</a:t>
            </a:r>
            <a:r>
              <a:rPr lang="zh-CN" altLang="en-US" sz="4500" dirty="0">
                <a:latin typeface="Arial" panose="020B0604020202020204" pitchFamily="34" charset="0"/>
                <a:cs typeface="Arial" panose="020B0604020202020204" pitchFamily="34" charset="0"/>
              </a:rPr>
              <a:t> </a:t>
            </a:r>
            <a:r>
              <a:rPr lang="en-US" altLang="zh-CN" sz="4500" dirty="0">
                <a:latin typeface="Arial" panose="020B0604020202020204" pitchFamily="34" charset="0"/>
                <a:cs typeface="Arial" panose="020B0604020202020204" pitchFamily="34" charset="0"/>
              </a:rPr>
              <a:t>common natural</a:t>
            </a:r>
            <a:r>
              <a:rPr lang="zh-CN" altLang="en-US" sz="4500" dirty="0">
                <a:latin typeface="Arial" panose="020B0604020202020204" pitchFamily="34" charset="0"/>
                <a:cs typeface="Arial" panose="020B0604020202020204" pitchFamily="34" charset="0"/>
              </a:rPr>
              <a:t> </a:t>
            </a:r>
            <a:r>
              <a:rPr lang="en-US" altLang="zh-CN" sz="4500" dirty="0">
                <a:latin typeface="Arial" panose="020B0604020202020204" pitchFamily="34" charset="0"/>
                <a:cs typeface="Arial" panose="020B0604020202020204" pitchFamily="34" charset="0"/>
              </a:rPr>
              <a:t>image</a:t>
            </a:r>
            <a:r>
              <a:rPr lang="zh-CN" altLang="en-US" sz="4500" dirty="0">
                <a:latin typeface="Arial" panose="020B0604020202020204" pitchFamily="34" charset="0"/>
                <a:cs typeface="Arial" panose="020B0604020202020204" pitchFamily="34" charset="0"/>
              </a:rPr>
              <a:t> </a:t>
            </a:r>
            <a:r>
              <a:rPr lang="en-US" altLang="zh-CN" sz="4500" dirty="0">
                <a:latin typeface="Arial" panose="020B0604020202020204" pitchFamily="34" charset="0"/>
                <a:cs typeface="Arial" panose="020B0604020202020204" pitchFamily="34" charset="0"/>
              </a:rPr>
              <a:t>scenes.</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963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9" fill="hold"/>
                                        <p:tgtEl>
                                          <p:spTgt spid="17"/>
                                        </p:tgtEl>
                                      </p:cBhvr>
                                    </p:cmd>
                                  </p:childTnLst>
                                </p:cTn>
                              </p:par>
                              <p:par>
                                <p:cTn id="7" presetID="1" presetClass="mediacall" presetSubtype="0" fill="hold" nodeType="withEffect">
                                  <p:stCondLst>
                                    <p:cond delay="0"/>
                                  </p:stCondLst>
                                  <p:childTnLst>
                                    <p:cmd type="call" cmd="playFrom(0.0)">
                                      <p:cBhvr>
                                        <p:cTn id="8" dur="1571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7"/>
                </p:tgtEl>
              </p:cMediaNode>
            </p:video>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D62948-708F-1A1F-EC81-E3ACA7E34C40}"/>
              </a:ext>
            </a:extLst>
          </p:cNvPr>
          <p:cNvSpPr txBox="1"/>
          <p:nvPr/>
        </p:nvSpPr>
        <p:spPr>
          <a:xfrm>
            <a:off x="1405698" y="3594698"/>
            <a:ext cx="22050445" cy="1569660"/>
          </a:xfrm>
          <a:prstGeom prst="rect">
            <a:avLst/>
          </a:prstGeom>
          <a:noFill/>
        </p:spPr>
        <p:txBody>
          <a:bodyPr wrap="square" rtlCol="0">
            <a:spAutoFit/>
          </a:bodyPr>
          <a:lstStyle/>
          <a:p>
            <a:pPr algn="just"/>
            <a:r>
              <a:rPr lang="en-CA" sz="4800" b="1" i="1" dirty="0">
                <a:cs typeface="Calibri" panose="020F0502020204030204" pitchFamily="34" charset="0"/>
              </a:rPr>
              <a:t>Motivation</a:t>
            </a:r>
            <a:r>
              <a:rPr lang="en-US" sz="4800" i="1" dirty="0">
                <a:latin typeface="+mj-lt"/>
                <a:cs typeface="Calibri" panose="020F0502020204030204" pitchFamily="34" charset="0"/>
              </a:rPr>
              <a:t>: How does SAM perform</a:t>
            </a:r>
            <a:r>
              <a:rPr lang="zh-CN" altLang="en-US" sz="4800" i="1" dirty="0">
                <a:latin typeface="+mj-lt"/>
                <a:cs typeface="Calibri" panose="020F0502020204030204" pitchFamily="34" charset="0"/>
              </a:rPr>
              <a:t> </a:t>
            </a:r>
            <a:r>
              <a:rPr lang="en-US" altLang="zh-CN" sz="4800" i="1" dirty="0">
                <a:latin typeface="+mj-lt"/>
                <a:cs typeface="Calibri" panose="020F0502020204030204" pitchFamily="34" charset="0"/>
              </a:rPr>
              <a:t>in</a:t>
            </a:r>
            <a:r>
              <a:rPr lang="zh-CN" altLang="en-US" sz="4800" i="1" dirty="0">
                <a:latin typeface="+mj-lt"/>
                <a:cs typeface="Calibri" panose="020F0502020204030204" pitchFamily="34" charset="0"/>
              </a:rPr>
              <a:t> </a:t>
            </a:r>
            <a:r>
              <a:rPr lang="en-US" altLang="zh-CN" sz="4800" i="1" dirty="0">
                <a:latin typeface="+mj-lt"/>
                <a:cs typeface="Calibri" panose="020F0502020204030204" pitchFamily="34" charset="0"/>
              </a:rPr>
              <a:t>various real-world</a:t>
            </a:r>
            <a:r>
              <a:rPr lang="zh-CN" altLang="en-US" sz="4800" i="1" dirty="0">
                <a:latin typeface="+mj-lt"/>
                <a:cs typeface="Calibri" panose="020F0502020204030204" pitchFamily="34" charset="0"/>
              </a:rPr>
              <a:t> </a:t>
            </a:r>
            <a:r>
              <a:rPr lang="en-US" altLang="zh-CN" sz="4800" i="1" dirty="0">
                <a:latin typeface="+mj-lt"/>
                <a:cs typeface="Calibri" panose="020F0502020204030204" pitchFamily="34" charset="0"/>
              </a:rPr>
              <a:t>applications, </a:t>
            </a:r>
            <a:r>
              <a:rPr lang="en-CA" altLang="zh-CN" sz="4800" i="1" dirty="0">
                <a:latin typeface="+mj-lt"/>
                <a:cs typeface="Calibri" panose="020F0502020204030204" pitchFamily="34" charset="0"/>
              </a:rPr>
              <a:t>e.g.</a:t>
            </a:r>
            <a:r>
              <a:rPr lang="en-US" altLang="zh-CN" sz="4800" i="1" dirty="0">
                <a:latin typeface="+mj-lt"/>
                <a:cs typeface="Calibri" panose="020F0502020204030204" pitchFamily="34" charset="0"/>
              </a:rPr>
              <a:t>, industry</a:t>
            </a:r>
            <a:r>
              <a:rPr lang="zh-CN" altLang="en-US" sz="4800" i="1" dirty="0">
                <a:latin typeface="+mj-lt"/>
                <a:cs typeface="Calibri" panose="020F0502020204030204" pitchFamily="34" charset="0"/>
              </a:rPr>
              <a:t> </a:t>
            </a:r>
            <a:r>
              <a:rPr lang="en-US" altLang="zh-CN" sz="4800" i="1" dirty="0">
                <a:latin typeface="+mj-lt"/>
                <a:cs typeface="Calibri" panose="020F0502020204030204" pitchFamily="34" charset="0"/>
              </a:rPr>
              <a:t>and</a:t>
            </a:r>
            <a:r>
              <a:rPr lang="zh-CN" altLang="en-US" sz="4800" i="1" dirty="0">
                <a:latin typeface="+mj-lt"/>
                <a:cs typeface="Calibri" panose="020F0502020204030204" pitchFamily="34" charset="0"/>
              </a:rPr>
              <a:t> </a:t>
            </a:r>
            <a:r>
              <a:rPr lang="en-US" altLang="zh-CN" sz="4800" i="1" dirty="0">
                <a:latin typeface="+mj-lt"/>
                <a:cs typeface="Calibri" panose="020F0502020204030204" pitchFamily="34" charset="0"/>
              </a:rPr>
              <a:t>healthcare?</a:t>
            </a:r>
            <a:endParaRPr lang="en-US" sz="4800" i="1" dirty="0">
              <a:latin typeface="+mj-lt"/>
              <a:cs typeface="Calibri" panose="020F0502020204030204" pitchFamily="34" charset="0"/>
            </a:endParaRPr>
          </a:p>
        </p:txBody>
      </p:sp>
      <p:sp>
        <p:nvSpPr>
          <p:cNvPr id="5" name="矩形 46">
            <a:extLst>
              <a:ext uri="{FF2B5EF4-FFF2-40B4-BE49-F238E27FC236}">
                <a16:creationId xmlns:a16="http://schemas.microsoft.com/office/drawing/2014/main" id="{C3F48925-1076-3014-C5A1-5A6740997C8A}"/>
              </a:ext>
            </a:extLst>
          </p:cNvPr>
          <p:cNvSpPr>
            <a:spLocks/>
          </p:cNvSpPr>
          <p:nvPr/>
        </p:nvSpPr>
        <p:spPr>
          <a:xfrm>
            <a:off x="1993919" y="11370249"/>
            <a:ext cx="6924748" cy="720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CA" altLang="zh-CN" sz="3300" dirty="0">
                <a:solidFill>
                  <a:schemeClr val="tx1"/>
                </a:solidFill>
                <a:latin typeface="Arial" panose="020B0604020202020204" pitchFamily="34" charset="0"/>
                <a:cs typeface="Arial" panose="020B0604020202020204" pitchFamily="34" charset="0"/>
              </a:rPr>
              <a:t>Tile</a:t>
            </a:r>
            <a:r>
              <a:rPr kumimoji="1" lang="zh-CN" altLang="en-US" sz="3300" dirty="0">
                <a:solidFill>
                  <a:schemeClr val="tx1"/>
                </a:solidFill>
                <a:latin typeface="Arial" panose="020B0604020202020204" pitchFamily="34" charset="0"/>
                <a:cs typeface="Arial" panose="020B0604020202020204" pitchFamily="34" charset="0"/>
              </a:rPr>
              <a:t> </a:t>
            </a:r>
            <a:r>
              <a:rPr kumimoji="1" lang="en-CA" altLang="zh-CN" sz="3300" dirty="0">
                <a:solidFill>
                  <a:schemeClr val="tx1"/>
                </a:solidFill>
                <a:latin typeface="Arial" panose="020B0604020202020204" pitchFamily="34" charset="0"/>
                <a:cs typeface="Arial" panose="020B0604020202020204" pitchFamily="34" charset="0"/>
              </a:rPr>
              <a:t>Defect</a:t>
            </a:r>
            <a:r>
              <a:rPr kumimoji="1" lang="zh-CN" altLang="en-US" sz="3300" dirty="0">
                <a:solidFill>
                  <a:schemeClr val="tx1"/>
                </a:solidFill>
                <a:latin typeface="Arial" panose="020B0604020202020204" pitchFamily="34" charset="0"/>
                <a:cs typeface="Arial" panose="020B0604020202020204" pitchFamily="34" charset="0"/>
              </a:rPr>
              <a:t> </a:t>
            </a:r>
            <a:r>
              <a:rPr kumimoji="1" lang="en-US" altLang="zh-CN" sz="3300" dirty="0">
                <a:solidFill>
                  <a:schemeClr val="tx1"/>
                </a:solidFill>
                <a:latin typeface="Arial" panose="020B0604020202020204" pitchFamily="34" charset="0"/>
                <a:cs typeface="Arial" panose="020B0604020202020204" pitchFamily="34" charset="0"/>
              </a:rPr>
              <a:t>Detection</a:t>
            </a:r>
            <a:endParaRPr kumimoji="1" lang="en" altLang="zh-CN" sz="3300" dirty="0">
              <a:solidFill>
                <a:schemeClr val="tx1"/>
              </a:solidFill>
              <a:latin typeface="Arial" panose="020B0604020202020204" pitchFamily="34" charset="0"/>
              <a:cs typeface="Arial" panose="020B0604020202020204" pitchFamily="34" charset="0"/>
            </a:endParaRPr>
          </a:p>
        </p:txBody>
      </p:sp>
      <p:sp>
        <p:nvSpPr>
          <p:cNvPr id="7" name="矩形 47">
            <a:extLst>
              <a:ext uri="{FF2B5EF4-FFF2-40B4-BE49-F238E27FC236}">
                <a16:creationId xmlns:a16="http://schemas.microsoft.com/office/drawing/2014/main" id="{9BE7258B-C76F-8AB6-3C6B-1B88DE071628}"/>
              </a:ext>
            </a:extLst>
          </p:cNvPr>
          <p:cNvSpPr>
            <a:spLocks/>
          </p:cNvSpPr>
          <p:nvPr/>
        </p:nvSpPr>
        <p:spPr>
          <a:xfrm>
            <a:off x="9003415" y="7997683"/>
            <a:ext cx="6924748" cy="720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CA" altLang="zh-CN" sz="3300" dirty="0">
                <a:solidFill>
                  <a:schemeClr val="tx1"/>
                </a:solidFill>
                <a:latin typeface="Arial" panose="020B0604020202020204" pitchFamily="34" charset="0"/>
                <a:cs typeface="Arial" panose="020B0604020202020204" pitchFamily="34" charset="0"/>
              </a:rPr>
              <a:t>Capsule Defect</a:t>
            </a:r>
            <a:r>
              <a:rPr kumimoji="1" lang="zh-CN" altLang="en-US" sz="3300" dirty="0">
                <a:solidFill>
                  <a:schemeClr val="tx1"/>
                </a:solidFill>
                <a:latin typeface="Arial" panose="020B0604020202020204" pitchFamily="34" charset="0"/>
                <a:cs typeface="Arial" panose="020B0604020202020204" pitchFamily="34" charset="0"/>
              </a:rPr>
              <a:t> </a:t>
            </a:r>
            <a:r>
              <a:rPr kumimoji="1" lang="en-US" altLang="zh-CN" sz="3300" dirty="0">
                <a:solidFill>
                  <a:schemeClr val="tx1"/>
                </a:solidFill>
                <a:latin typeface="Arial" panose="020B0604020202020204" pitchFamily="34" charset="0"/>
                <a:cs typeface="Arial" panose="020B0604020202020204" pitchFamily="34" charset="0"/>
              </a:rPr>
              <a:t>Detection</a:t>
            </a:r>
            <a:endParaRPr kumimoji="1" lang="en" altLang="zh-CN" sz="3300" dirty="0">
              <a:solidFill>
                <a:schemeClr val="tx1"/>
              </a:solidFill>
              <a:latin typeface="Arial" panose="020B0604020202020204" pitchFamily="34" charset="0"/>
              <a:cs typeface="Arial" panose="020B0604020202020204" pitchFamily="34" charset="0"/>
            </a:endParaRPr>
          </a:p>
        </p:txBody>
      </p:sp>
      <p:sp>
        <p:nvSpPr>
          <p:cNvPr id="8" name="矩形 48">
            <a:extLst>
              <a:ext uri="{FF2B5EF4-FFF2-40B4-BE49-F238E27FC236}">
                <a16:creationId xmlns:a16="http://schemas.microsoft.com/office/drawing/2014/main" id="{BE3BBB40-7E9A-77FE-B0EF-E16CB6433E68}"/>
              </a:ext>
            </a:extLst>
          </p:cNvPr>
          <p:cNvSpPr>
            <a:spLocks/>
          </p:cNvSpPr>
          <p:nvPr/>
        </p:nvSpPr>
        <p:spPr>
          <a:xfrm>
            <a:off x="16012911" y="7997683"/>
            <a:ext cx="6924748" cy="720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CA" altLang="zh-CN" sz="3300" dirty="0">
                <a:solidFill>
                  <a:schemeClr val="tx1"/>
                </a:solidFill>
                <a:latin typeface="Arial" panose="020B0604020202020204" pitchFamily="34" charset="0"/>
                <a:cs typeface="Arial" panose="020B0604020202020204" pitchFamily="34" charset="0"/>
              </a:rPr>
              <a:t>Screw Defect</a:t>
            </a:r>
            <a:r>
              <a:rPr kumimoji="1" lang="zh-CN" altLang="en-US" sz="3300" dirty="0">
                <a:solidFill>
                  <a:schemeClr val="tx1"/>
                </a:solidFill>
                <a:latin typeface="Arial" panose="020B0604020202020204" pitchFamily="34" charset="0"/>
                <a:cs typeface="Arial" panose="020B0604020202020204" pitchFamily="34" charset="0"/>
              </a:rPr>
              <a:t> </a:t>
            </a:r>
            <a:r>
              <a:rPr kumimoji="1" lang="en-US" altLang="zh-CN" sz="3300" dirty="0">
                <a:solidFill>
                  <a:schemeClr val="tx1"/>
                </a:solidFill>
                <a:latin typeface="Arial" panose="020B0604020202020204" pitchFamily="34" charset="0"/>
                <a:cs typeface="Arial" panose="020B0604020202020204" pitchFamily="34" charset="0"/>
              </a:rPr>
              <a:t>Detection</a:t>
            </a:r>
            <a:endParaRPr kumimoji="1" lang="en" altLang="zh-CN" sz="3300" dirty="0">
              <a:solidFill>
                <a:schemeClr val="tx1"/>
              </a:solidFill>
              <a:latin typeface="Arial" panose="020B0604020202020204" pitchFamily="34" charset="0"/>
              <a:cs typeface="Arial" panose="020B0604020202020204" pitchFamily="34" charset="0"/>
            </a:endParaRPr>
          </a:p>
        </p:txBody>
      </p:sp>
      <p:sp>
        <p:nvSpPr>
          <p:cNvPr id="14" name="矩形 54">
            <a:extLst>
              <a:ext uri="{FF2B5EF4-FFF2-40B4-BE49-F238E27FC236}">
                <a16:creationId xmlns:a16="http://schemas.microsoft.com/office/drawing/2014/main" id="{50A02795-D053-ABDF-9F1A-CCEE8335C92D}"/>
              </a:ext>
            </a:extLst>
          </p:cNvPr>
          <p:cNvSpPr>
            <a:spLocks/>
          </p:cNvSpPr>
          <p:nvPr/>
        </p:nvSpPr>
        <p:spPr>
          <a:xfrm>
            <a:off x="1993919" y="7997683"/>
            <a:ext cx="6924748" cy="720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CA" altLang="zh-CN" sz="3300" dirty="0">
                <a:solidFill>
                  <a:schemeClr val="tx1"/>
                </a:solidFill>
                <a:latin typeface="Arial" panose="020B0604020202020204" pitchFamily="34" charset="0"/>
                <a:cs typeface="Arial" panose="020B0604020202020204" pitchFamily="34" charset="0"/>
              </a:rPr>
              <a:t>Pill Defect</a:t>
            </a:r>
            <a:r>
              <a:rPr kumimoji="1" lang="zh-CN" altLang="en-US" sz="3300" dirty="0">
                <a:solidFill>
                  <a:schemeClr val="tx1"/>
                </a:solidFill>
                <a:latin typeface="Arial" panose="020B0604020202020204" pitchFamily="34" charset="0"/>
                <a:cs typeface="Arial" panose="020B0604020202020204" pitchFamily="34" charset="0"/>
              </a:rPr>
              <a:t> </a:t>
            </a:r>
            <a:r>
              <a:rPr kumimoji="1" lang="en-US" altLang="zh-CN" sz="3300" dirty="0">
                <a:solidFill>
                  <a:schemeClr val="tx1"/>
                </a:solidFill>
                <a:latin typeface="Arial" panose="020B0604020202020204" pitchFamily="34" charset="0"/>
                <a:cs typeface="Arial" panose="020B0604020202020204" pitchFamily="34" charset="0"/>
              </a:rPr>
              <a:t>Detection</a:t>
            </a:r>
            <a:endParaRPr kumimoji="1" lang="en" altLang="zh-CN" sz="3300" dirty="0">
              <a:solidFill>
                <a:schemeClr val="tx1"/>
              </a:solidFill>
              <a:latin typeface="Arial" panose="020B0604020202020204" pitchFamily="34" charset="0"/>
              <a:cs typeface="Arial" panose="020B0604020202020204" pitchFamily="34" charset="0"/>
            </a:endParaRPr>
          </a:p>
        </p:txBody>
      </p:sp>
      <p:sp>
        <p:nvSpPr>
          <p:cNvPr id="15" name="矩形 55">
            <a:extLst>
              <a:ext uri="{FF2B5EF4-FFF2-40B4-BE49-F238E27FC236}">
                <a16:creationId xmlns:a16="http://schemas.microsoft.com/office/drawing/2014/main" id="{C13F0868-7C5D-C283-18E5-7502DB72280E}"/>
              </a:ext>
            </a:extLst>
          </p:cNvPr>
          <p:cNvSpPr>
            <a:spLocks/>
          </p:cNvSpPr>
          <p:nvPr/>
        </p:nvSpPr>
        <p:spPr>
          <a:xfrm>
            <a:off x="9003415" y="11370249"/>
            <a:ext cx="6924748" cy="720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300" dirty="0">
                <a:solidFill>
                  <a:schemeClr val="tx1"/>
                </a:solidFill>
                <a:latin typeface="Arial" panose="020B0604020202020204" pitchFamily="34" charset="0"/>
                <a:cs typeface="Arial" panose="020B0604020202020204" pitchFamily="34" charset="0"/>
              </a:rPr>
              <a:t>Optical</a:t>
            </a:r>
            <a:r>
              <a:rPr kumimoji="1" lang="zh-CN" altLang="en-US" sz="3300" dirty="0">
                <a:solidFill>
                  <a:schemeClr val="tx1"/>
                </a:solidFill>
                <a:latin typeface="Arial" panose="020B0604020202020204" pitchFamily="34" charset="0"/>
                <a:cs typeface="Arial" panose="020B0604020202020204" pitchFamily="34" charset="0"/>
              </a:rPr>
              <a:t> </a:t>
            </a:r>
            <a:r>
              <a:rPr kumimoji="1" lang="en-US" altLang="zh-CN" sz="3300" dirty="0">
                <a:solidFill>
                  <a:schemeClr val="tx1"/>
                </a:solidFill>
                <a:latin typeface="Arial" panose="020B0604020202020204" pitchFamily="34" charset="0"/>
                <a:cs typeface="Arial" panose="020B0604020202020204" pitchFamily="34" charset="0"/>
              </a:rPr>
              <a:t>Disc</a:t>
            </a:r>
            <a:r>
              <a:rPr kumimoji="1" lang="zh-CN" altLang="en-US" sz="3300" dirty="0">
                <a:solidFill>
                  <a:schemeClr val="tx1"/>
                </a:solidFill>
                <a:latin typeface="Arial" panose="020B0604020202020204" pitchFamily="34" charset="0"/>
                <a:cs typeface="Arial" panose="020B0604020202020204" pitchFamily="34" charset="0"/>
              </a:rPr>
              <a:t> </a:t>
            </a:r>
            <a:r>
              <a:rPr kumimoji="1" lang="en-US" altLang="zh-CN" sz="3300" dirty="0">
                <a:solidFill>
                  <a:schemeClr val="tx1"/>
                </a:solidFill>
                <a:latin typeface="Arial" panose="020B0604020202020204" pitchFamily="34" charset="0"/>
                <a:cs typeface="Arial" panose="020B0604020202020204" pitchFamily="34" charset="0"/>
              </a:rPr>
              <a:t>Segmentation</a:t>
            </a:r>
            <a:endParaRPr kumimoji="1" lang="zh-CN" altLang="en-US" sz="3300" dirty="0">
              <a:solidFill>
                <a:schemeClr val="tx1"/>
              </a:solidFill>
              <a:latin typeface="Arial" panose="020B0604020202020204" pitchFamily="34" charset="0"/>
              <a:cs typeface="Arial" panose="020B0604020202020204" pitchFamily="34" charset="0"/>
            </a:endParaRPr>
          </a:p>
        </p:txBody>
      </p:sp>
      <p:sp>
        <p:nvSpPr>
          <p:cNvPr id="16" name="矩形 56">
            <a:extLst>
              <a:ext uri="{FF2B5EF4-FFF2-40B4-BE49-F238E27FC236}">
                <a16:creationId xmlns:a16="http://schemas.microsoft.com/office/drawing/2014/main" id="{A85D1B5C-B870-B343-EE4A-719FE5B863C0}"/>
              </a:ext>
            </a:extLst>
          </p:cNvPr>
          <p:cNvSpPr>
            <a:spLocks/>
          </p:cNvSpPr>
          <p:nvPr/>
        </p:nvSpPr>
        <p:spPr>
          <a:xfrm>
            <a:off x="16012909" y="11370249"/>
            <a:ext cx="6924748" cy="720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300" dirty="0">
                <a:solidFill>
                  <a:schemeClr val="tx1"/>
                </a:solidFill>
                <a:latin typeface="Arial" panose="020B0604020202020204" pitchFamily="34" charset="0"/>
                <a:cs typeface="Arial" panose="020B0604020202020204" pitchFamily="34" charset="0"/>
              </a:rPr>
              <a:t>Polyp</a:t>
            </a:r>
            <a:r>
              <a:rPr kumimoji="1" lang="zh-CN" altLang="en-US" sz="3300" dirty="0">
                <a:solidFill>
                  <a:schemeClr val="tx1"/>
                </a:solidFill>
                <a:latin typeface="Arial" panose="020B0604020202020204" pitchFamily="34" charset="0"/>
                <a:cs typeface="Arial" panose="020B0604020202020204" pitchFamily="34" charset="0"/>
              </a:rPr>
              <a:t> </a:t>
            </a:r>
            <a:r>
              <a:rPr kumimoji="1" lang="en-US" altLang="zh-CN" sz="3300" dirty="0">
                <a:solidFill>
                  <a:schemeClr val="tx1"/>
                </a:solidFill>
                <a:latin typeface="Arial" panose="020B0604020202020204" pitchFamily="34" charset="0"/>
                <a:cs typeface="Arial" panose="020B0604020202020204" pitchFamily="34" charset="0"/>
              </a:rPr>
              <a:t>Segmentation</a:t>
            </a:r>
            <a:endParaRPr kumimoji="1" lang="zh-CN" altLang="en-US" sz="3300" dirty="0">
              <a:solidFill>
                <a:schemeClr val="tx1"/>
              </a:solidFill>
              <a:latin typeface="Arial" panose="020B0604020202020204" pitchFamily="34" charset="0"/>
              <a:cs typeface="Arial" panose="020B0604020202020204" pitchFamily="34" charset="0"/>
            </a:endParaRPr>
          </a:p>
        </p:txBody>
      </p:sp>
      <p:pic>
        <p:nvPicPr>
          <p:cNvPr id="19" name="图片 92">
            <a:extLst>
              <a:ext uri="{FF2B5EF4-FFF2-40B4-BE49-F238E27FC236}">
                <a16:creationId xmlns:a16="http://schemas.microsoft.com/office/drawing/2014/main" id="{2C93D8E3-6982-9E4D-8810-45577D5F3F16}"/>
              </a:ext>
            </a:extLst>
          </p:cNvPr>
          <p:cNvPicPr>
            <a:picLocks noChangeAspect="1"/>
          </p:cNvPicPr>
          <p:nvPr/>
        </p:nvPicPr>
        <p:blipFill>
          <a:blip r:embed="rId3"/>
          <a:stretch>
            <a:fillRect/>
          </a:stretch>
        </p:blipFill>
        <p:spPr>
          <a:xfrm>
            <a:off x="5498667" y="8791083"/>
            <a:ext cx="3420000" cy="2496600"/>
          </a:xfrm>
          <a:prstGeom prst="rect">
            <a:avLst/>
          </a:prstGeom>
        </p:spPr>
      </p:pic>
      <p:pic>
        <p:nvPicPr>
          <p:cNvPr id="20" name="图片 94">
            <a:extLst>
              <a:ext uri="{FF2B5EF4-FFF2-40B4-BE49-F238E27FC236}">
                <a16:creationId xmlns:a16="http://schemas.microsoft.com/office/drawing/2014/main" id="{AFCEFFC3-476A-386D-3E89-9D9D2B31C0E2}"/>
              </a:ext>
            </a:extLst>
          </p:cNvPr>
          <p:cNvPicPr>
            <a:picLocks noChangeAspect="1"/>
          </p:cNvPicPr>
          <p:nvPr/>
        </p:nvPicPr>
        <p:blipFill>
          <a:blip r:embed="rId4"/>
          <a:stretch>
            <a:fillRect/>
          </a:stretch>
        </p:blipFill>
        <p:spPr>
          <a:xfrm>
            <a:off x="1993919" y="8791083"/>
            <a:ext cx="3420000" cy="2496600"/>
          </a:xfrm>
          <a:prstGeom prst="rect">
            <a:avLst/>
          </a:prstGeom>
        </p:spPr>
      </p:pic>
      <p:pic>
        <p:nvPicPr>
          <p:cNvPr id="21" name="图片 95">
            <a:extLst>
              <a:ext uri="{FF2B5EF4-FFF2-40B4-BE49-F238E27FC236}">
                <a16:creationId xmlns:a16="http://schemas.microsoft.com/office/drawing/2014/main" id="{87CD9DBA-FA68-CC18-BA2E-8298E5F02DBE}"/>
              </a:ext>
            </a:extLst>
          </p:cNvPr>
          <p:cNvPicPr>
            <a:picLocks noChangeAspect="1"/>
          </p:cNvPicPr>
          <p:nvPr/>
        </p:nvPicPr>
        <p:blipFill>
          <a:blip r:embed="rId5">
            <a:duotone>
              <a:prstClr val="black"/>
              <a:schemeClr val="accent5">
                <a:tint val="45000"/>
                <a:satMod val="400000"/>
              </a:schemeClr>
            </a:duotone>
            <a:alphaModFix amt="29000"/>
          </a:blip>
          <a:stretch>
            <a:fillRect/>
          </a:stretch>
        </p:blipFill>
        <p:spPr>
          <a:xfrm>
            <a:off x="1993919" y="8791083"/>
            <a:ext cx="3420000" cy="2496600"/>
          </a:xfrm>
          <a:prstGeom prst="rect">
            <a:avLst/>
          </a:prstGeom>
        </p:spPr>
      </p:pic>
      <p:pic>
        <p:nvPicPr>
          <p:cNvPr id="22" name="图片 40">
            <a:extLst>
              <a:ext uri="{FF2B5EF4-FFF2-40B4-BE49-F238E27FC236}">
                <a16:creationId xmlns:a16="http://schemas.microsoft.com/office/drawing/2014/main" id="{DF911CD9-6244-30F6-240C-06ED255F5673}"/>
              </a:ext>
            </a:extLst>
          </p:cNvPr>
          <p:cNvPicPr>
            <a:picLocks noChangeAspect="1"/>
          </p:cNvPicPr>
          <p:nvPr/>
        </p:nvPicPr>
        <p:blipFill>
          <a:blip r:embed="rId6"/>
          <a:stretch>
            <a:fillRect/>
          </a:stretch>
        </p:blipFill>
        <p:spPr>
          <a:xfrm>
            <a:off x="16012911" y="5432586"/>
            <a:ext cx="3420000" cy="2496600"/>
          </a:xfrm>
          <a:prstGeom prst="rect">
            <a:avLst/>
          </a:prstGeom>
        </p:spPr>
      </p:pic>
      <p:pic>
        <p:nvPicPr>
          <p:cNvPr id="23" name="图片 19">
            <a:extLst>
              <a:ext uri="{FF2B5EF4-FFF2-40B4-BE49-F238E27FC236}">
                <a16:creationId xmlns:a16="http://schemas.microsoft.com/office/drawing/2014/main" id="{9BD98F92-FBC9-C7E1-F117-3B1A7C925604}"/>
              </a:ext>
            </a:extLst>
          </p:cNvPr>
          <p:cNvPicPr>
            <a:picLocks noChangeAspect="1"/>
          </p:cNvPicPr>
          <p:nvPr/>
        </p:nvPicPr>
        <p:blipFill>
          <a:blip r:embed="rId7"/>
          <a:stretch>
            <a:fillRect/>
          </a:stretch>
        </p:blipFill>
        <p:spPr>
          <a:xfrm>
            <a:off x="9003415" y="5432586"/>
            <a:ext cx="3420000" cy="2496600"/>
          </a:xfrm>
          <a:prstGeom prst="rect">
            <a:avLst/>
          </a:prstGeom>
        </p:spPr>
      </p:pic>
      <p:pic>
        <p:nvPicPr>
          <p:cNvPr id="24" name="图片 16">
            <a:extLst>
              <a:ext uri="{FF2B5EF4-FFF2-40B4-BE49-F238E27FC236}">
                <a16:creationId xmlns:a16="http://schemas.microsoft.com/office/drawing/2014/main" id="{99E78BB9-FC54-27B5-A1ED-AE698760C194}"/>
              </a:ext>
            </a:extLst>
          </p:cNvPr>
          <p:cNvPicPr>
            <a:picLocks noChangeAspect="1"/>
          </p:cNvPicPr>
          <p:nvPr/>
        </p:nvPicPr>
        <p:blipFill>
          <a:blip r:embed="rId8"/>
          <a:stretch>
            <a:fillRect/>
          </a:stretch>
        </p:blipFill>
        <p:spPr>
          <a:xfrm>
            <a:off x="12508163" y="5432586"/>
            <a:ext cx="3420000" cy="2496600"/>
          </a:xfrm>
          <a:prstGeom prst="rect">
            <a:avLst/>
          </a:prstGeom>
        </p:spPr>
      </p:pic>
      <p:pic>
        <p:nvPicPr>
          <p:cNvPr id="25" name="图片 18">
            <a:extLst>
              <a:ext uri="{FF2B5EF4-FFF2-40B4-BE49-F238E27FC236}">
                <a16:creationId xmlns:a16="http://schemas.microsoft.com/office/drawing/2014/main" id="{02AB1A15-8C33-B542-D842-2F5B3FC1A62A}"/>
              </a:ext>
            </a:extLst>
          </p:cNvPr>
          <p:cNvPicPr>
            <a:picLocks noChangeAspect="1"/>
          </p:cNvPicPr>
          <p:nvPr/>
        </p:nvPicPr>
        <p:blipFill>
          <a:blip r:embed="rId9">
            <a:duotone>
              <a:prstClr val="black"/>
              <a:schemeClr val="accent5">
                <a:tint val="45000"/>
                <a:satMod val="400000"/>
              </a:schemeClr>
            </a:duotone>
            <a:alphaModFix amt="50000"/>
          </a:blip>
          <a:stretch>
            <a:fillRect/>
          </a:stretch>
        </p:blipFill>
        <p:spPr>
          <a:xfrm>
            <a:off x="9003415" y="5432586"/>
            <a:ext cx="3420000" cy="2496600"/>
          </a:xfrm>
          <a:prstGeom prst="rect">
            <a:avLst/>
          </a:prstGeom>
        </p:spPr>
      </p:pic>
      <p:pic>
        <p:nvPicPr>
          <p:cNvPr id="26" name="图片 38">
            <a:extLst>
              <a:ext uri="{FF2B5EF4-FFF2-40B4-BE49-F238E27FC236}">
                <a16:creationId xmlns:a16="http://schemas.microsoft.com/office/drawing/2014/main" id="{AA0DC264-A10B-2017-36D3-B72FF90ECF73}"/>
              </a:ext>
            </a:extLst>
          </p:cNvPr>
          <p:cNvPicPr>
            <a:picLocks noChangeAspect="1"/>
          </p:cNvPicPr>
          <p:nvPr/>
        </p:nvPicPr>
        <p:blipFill>
          <a:blip r:embed="rId10"/>
          <a:stretch>
            <a:fillRect/>
          </a:stretch>
        </p:blipFill>
        <p:spPr>
          <a:xfrm>
            <a:off x="19517657" y="5432586"/>
            <a:ext cx="3420000" cy="2496600"/>
          </a:xfrm>
          <a:prstGeom prst="rect">
            <a:avLst/>
          </a:prstGeom>
        </p:spPr>
      </p:pic>
      <p:pic>
        <p:nvPicPr>
          <p:cNvPr id="27" name="图片 39">
            <a:extLst>
              <a:ext uri="{FF2B5EF4-FFF2-40B4-BE49-F238E27FC236}">
                <a16:creationId xmlns:a16="http://schemas.microsoft.com/office/drawing/2014/main" id="{6FB78A7D-BE5C-C906-CAB9-13EEC1A2E1BF}"/>
              </a:ext>
            </a:extLst>
          </p:cNvPr>
          <p:cNvPicPr>
            <a:picLocks noChangeAspect="1"/>
          </p:cNvPicPr>
          <p:nvPr/>
        </p:nvPicPr>
        <p:blipFill>
          <a:blip r:embed="rId11">
            <a:duotone>
              <a:prstClr val="black"/>
              <a:schemeClr val="accent5">
                <a:tint val="45000"/>
                <a:satMod val="400000"/>
              </a:schemeClr>
            </a:duotone>
            <a:alphaModFix amt="50000"/>
          </a:blip>
          <a:stretch>
            <a:fillRect/>
          </a:stretch>
        </p:blipFill>
        <p:spPr>
          <a:xfrm>
            <a:off x="16012911" y="5432586"/>
            <a:ext cx="3420000" cy="2496600"/>
          </a:xfrm>
          <a:prstGeom prst="rect">
            <a:avLst/>
          </a:prstGeom>
        </p:spPr>
      </p:pic>
      <p:pic>
        <p:nvPicPr>
          <p:cNvPr id="31" name="Picture 30">
            <a:extLst>
              <a:ext uri="{FF2B5EF4-FFF2-40B4-BE49-F238E27FC236}">
                <a16:creationId xmlns:a16="http://schemas.microsoft.com/office/drawing/2014/main" id="{6DC0F6F0-E178-12E2-C93D-829AB56EBE83}"/>
              </a:ext>
            </a:extLst>
          </p:cNvPr>
          <p:cNvPicPr>
            <a:picLocks noChangeAspect="1"/>
          </p:cNvPicPr>
          <p:nvPr/>
        </p:nvPicPr>
        <p:blipFill>
          <a:blip r:embed="rId12"/>
          <a:stretch>
            <a:fillRect/>
          </a:stretch>
        </p:blipFill>
        <p:spPr>
          <a:xfrm>
            <a:off x="5498667" y="5432586"/>
            <a:ext cx="3420000" cy="2496600"/>
          </a:xfrm>
          <a:prstGeom prst="rect">
            <a:avLst/>
          </a:prstGeom>
        </p:spPr>
      </p:pic>
      <p:pic>
        <p:nvPicPr>
          <p:cNvPr id="32" name="Picture 31">
            <a:extLst>
              <a:ext uri="{FF2B5EF4-FFF2-40B4-BE49-F238E27FC236}">
                <a16:creationId xmlns:a16="http://schemas.microsoft.com/office/drawing/2014/main" id="{AE712CCE-6D2A-106D-DA04-3706D9CE3693}"/>
              </a:ext>
            </a:extLst>
          </p:cNvPr>
          <p:cNvPicPr>
            <a:picLocks noChangeAspect="1"/>
          </p:cNvPicPr>
          <p:nvPr/>
        </p:nvPicPr>
        <p:blipFill>
          <a:blip r:embed="rId13"/>
          <a:stretch>
            <a:fillRect/>
          </a:stretch>
        </p:blipFill>
        <p:spPr>
          <a:xfrm>
            <a:off x="1993919" y="5432586"/>
            <a:ext cx="3420000" cy="2496600"/>
          </a:xfrm>
          <a:prstGeom prst="rect">
            <a:avLst/>
          </a:prstGeom>
        </p:spPr>
      </p:pic>
      <p:pic>
        <p:nvPicPr>
          <p:cNvPr id="33" name="Picture 32">
            <a:extLst>
              <a:ext uri="{FF2B5EF4-FFF2-40B4-BE49-F238E27FC236}">
                <a16:creationId xmlns:a16="http://schemas.microsoft.com/office/drawing/2014/main" id="{147FB19D-DB93-8DD5-6428-089284448859}"/>
              </a:ext>
            </a:extLst>
          </p:cNvPr>
          <p:cNvPicPr>
            <a:picLocks noChangeAspect="1"/>
          </p:cNvPicPr>
          <p:nvPr/>
        </p:nvPicPr>
        <p:blipFill>
          <a:blip r:embed="rId14">
            <a:duotone>
              <a:prstClr val="black"/>
              <a:schemeClr val="accent5">
                <a:tint val="45000"/>
                <a:satMod val="400000"/>
              </a:schemeClr>
            </a:duotone>
            <a:alphaModFix amt="48000"/>
          </a:blip>
          <a:stretch>
            <a:fillRect/>
          </a:stretch>
        </p:blipFill>
        <p:spPr>
          <a:xfrm>
            <a:off x="1993919" y="5432586"/>
            <a:ext cx="3420000" cy="2496600"/>
          </a:xfrm>
          <a:prstGeom prst="rect">
            <a:avLst/>
          </a:prstGeom>
        </p:spPr>
      </p:pic>
      <p:pic>
        <p:nvPicPr>
          <p:cNvPr id="47" name="图片 108">
            <a:extLst>
              <a:ext uri="{FF2B5EF4-FFF2-40B4-BE49-F238E27FC236}">
                <a16:creationId xmlns:a16="http://schemas.microsoft.com/office/drawing/2014/main" id="{FD3BE1B3-B3E6-C1DF-6B59-6673B8CE6301}"/>
              </a:ext>
            </a:extLst>
          </p:cNvPr>
          <p:cNvPicPr>
            <a:picLocks noChangeAspect="1"/>
          </p:cNvPicPr>
          <p:nvPr/>
        </p:nvPicPr>
        <p:blipFill>
          <a:blip r:embed="rId15"/>
          <a:stretch>
            <a:fillRect/>
          </a:stretch>
        </p:blipFill>
        <p:spPr>
          <a:xfrm>
            <a:off x="12508163" y="8791083"/>
            <a:ext cx="3420000" cy="2496600"/>
          </a:xfrm>
          <a:prstGeom prst="rect">
            <a:avLst/>
          </a:prstGeom>
        </p:spPr>
      </p:pic>
      <p:pic>
        <p:nvPicPr>
          <p:cNvPr id="48" name="图片 110">
            <a:extLst>
              <a:ext uri="{FF2B5EF4-FFF2-40B4-BE49-F238E27FC236}">
                <a16:creationId xmlns:a16="http://schemas.microsoft.com/office/drawing/2014/main" id="{D8FEB839-2593-193A-3452-3275DDBCB1E2}"/>
              </a:ext>
            </a:extLst>
          </p:cNvPr>
          <p:cNvPicPr>
            <a:picLocks noChangeAspect="1"/>
          </p:cNvPicPr>
          <p:nvPr/>
        </p:nvPicPr>
        <p:blipFill>
          <a:blip r:embed="rId16"/>
          <a:stretch>
            <a:fillRect/>
          </a:stretch>
        </p:blipFill>
        <p:spPr>
          <a:xfrm>
            <a:off x="9003415" y="8791083"/>
            <a:ext cx="3420000" cy="2496600"/>
          </a:xfrm>
          <a:prstGeom prst="rect">
            <a:avLst/>
          </a:prstGeom>
        </p:spPr>
      </p:pic>
      <p:pic>
        <p:nvPicPr>
          <p:cNvPr id="49" name="图片 112">
            <a:extLst>
              <a:ext uri="{FF2B5EF4-FFF2-40B4-BE49-F238E27FC236}">
                <a16:creationId xmlns:a16="http://schemas.microsoft.com/office/drawing/2014/main" id="{0F3715FE-4D65-53E1-220B-18557FECCCB8}"/>
              </a:ext>
            </a:extLst>
          </p:cNvPr>
          <p:cNvPicPr>
            <a:picLocks noChangeAspect="1"/>
          </p:cNvPicPr>
          <p:nvPr/>
        </p:nvPicPr>
        <p:blipFill>
          <a:blip r:embed="rId17">
            <a:biLevel thresh="50000"/>
            <a:alphaModFix amt="38000"/>
          </a:blip>
          <a:stretch>
            <a:fillRect/>
          </a:stretch>
        </p:blipFill>
        <p:spPr>
          <a:xfrm>
            <a:off x="9003415" y="8791083"/>
            <a:ext cx="3420000" cy="2496600"/>
          </a:xfrm>
          <a:prstGeom prst="rect">
            <a:avLst/>
          </a:prstGeom>
        </p:spPr>
      </p:pic>
      <p:pic>
        <p:nvPicPr>
          <p:cNvPr id="50" name="图片 115">
            <a:extLst>
              <a:ext uri="{FF2B5EF4-FFF2-40B4-BE49-F238E27FC236}">
                <a16:creationId xmlns:a16="http://schemas.microsoft.com/office/drawing/2014/main" id="{AF3D6CED-1293-E49D-8B34-6911FBD988B7}"/>
              </a:ext>
            </a:extLst>
          </p:cNvPr>
          <p:cNvPicPr>
            <a:picLocks noChangeAspect="1"/>
          </p:cNvPicPr>
          <p:nvPr/>
        </p:nvPicPr>
        <p:blipFill>
          <a:blip r:embed="rId18"/>
          <a:stretch>
            <a:fillRect/>
          </a:stretch>
        </p:blipFill>
        <p:spPr>
          <a:xfrm>
            <a:off x="16012911" y="8791083"/>
            <a:ext cx="3420000" cy="2496600"/>
          </a:xfrm>
          <a:prstGeom prst="rect">
            <a:avLst/>
          </a:prstGeom>
        </p:spPr>
      </p:pic>
      <p:pic>
        <p:nvPicPr>
          <p:cNvPr id="51" name="图片 113">
            <a:extLst>
              <a:ext uri="{FF2B5EF4-FFF2-40B4-BE49-F238E27FC236}">
                <a16:creationId xmlns:a16="http://schemas.microsoft.com/office/drawing/2014/main" id="{79B28EB1-F1AF-28B4-C428-C6B89F1CB536}"/>
              </a:ext>
            </a:extLst>
          </p:cNvPr>
          <p:cNvPicPr>
            <a:picLocks noChangeAspect="1"/>
          </p:cNvPicPr>
          <p:nvPr/>
        </p:nvPicPr>
        <p:blipFill>
          <a:blip r:embed="rId19">
            <a:duotone>
              <a:prstClr val="black"/>
              <a:schemeClr val="accent5">
                <a:tint val="45000"/>
                <a:satMod val="400000"/>
              </a:schemeClr>
            </a:duotone>
            <a:alphaModFix amt="38000"/>
          </a:blip>
          <a:stretch>
            <a:fillRect/>
          </a:stretch>
        </p:blipFill>
        <p:spPr>
          <a:xfrm>
            <a:off x="16012911" y="8791083"/>
            <a:ext cx="3420000" cy="2496600"/>
          </a:xfrm>
          <a:prstGeom prst="rect">
            <a:avLst/>
          </a:prstGeom>
        </p:spPr>
      </p:pic>
      <p:pic>
        <p:nvPicPr>
          <p:cNvPr id="52" name="图片 116">
            <a:extLst>
              <a:ext uri="{FF2B5EF4-FFF2-40B4-BE49-F238E27FC236}">
                <a16:creationId xmlns:a16="http://schemas.microsoft.com/office/drawing/2014/main" id="{3F23B9D6-A167-C279-F593-D3ED4FFA603D}"/>
              </a:ext>
            </a:extLst>
          </p:cNvPr>
          <p:cNvPicPr>
            <a:picLocks noChangeAspect="1"/>
          </p:cNvPicPr>
          <p:nvPr/>
        </p:nvPicPr>
        <p:blipFill>
          <a:blip r:embed="rId20"/>
          <a:stretch>
            <a:fillRect/>
          </a:stretch>
        </p:blipFill>
        <p:spPr>
          <a:xfrm>
            <a:off x="19517657" y="8791083"/>
            <a:ext cx="3420000" cy="2496600"/>
          </a:xfrm>
          <a:prstGeom prst="rect">
            <a:avLst/>
          </a:prstGeom>
        </p:spPr>
      </p:pic>
      <p:grpSp>
        <p:nvGrpSpPr>
          <p:cNvPr id="4" name="Group 3">
            <a:extLst>
              <a:ext uri="{FF2B5EF4-FFF2-40B4-BE49-F238E27FC236}">
                <a16:creationId xmlns:a16="http://schemas.microsoft.com/office/drawing/2014/main" id="{9AC90ECE-A928-831F-DF87-52497C3573D3}"/>
              </a:ext>
            </a:extLst>
          </p:cNvPr>
          <p:cNvGrpSpPr/>
          <p:nvPr/>
        </p:nvGrpSpPr>
        <p:grpSpPr>
          <a:xfrm>
            <a:off x="4657809" y="2251535"/>
            <a:ext cx="15477955" cy="431107"/>
            <a:chOff x="4546600" y="2202109"/>
            <a:chExt cx="15477955" cy="431107"/>
          </a:xfrm>
          <a:solidFill>
            <a:schemeClr val="tx1">
              <a:alpha val="47134"/>
            </a:schemeClr>
          </a:solidFill>
        </p:grpSpPr>
        <p:cxnSp>
          <p:nvCxnSpPr>
            <p:cNvPr id="6" name="直接连接符 14">
              <a:extLst>
                <a:ext uri="{FF2B5EF4-FFF2-40B4-BE49-F238E27FC236}">
                  <a16:creationId xmlns:a16="http://schemas.microsoft.com/office/drawing/2014/main" id="{4F6E1552-4069-55F1-B9F1-AD6323CECCAA}"/>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1" name="直接连接符 16">
              <a:extLst>
                <a:ext uri="{FF2B5EF4-FFF2-40B4-BE49-F238E27FC236}">
                  <a16:creationId xmlns:a16="http://schemas.microsoft.com/office/drawing/2014/main" id="{EC7DB9BB-5A99-5E90-FBBE-E04E0B1EF790}"/>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EFC76B1-24B8-3FA3-C356-8BA8CD61C5F0}"/>
                </a:ext>
              </a:extLst>
            </p:cNvPr>
            <p:cNvPicPr>
              <a:picLocks noChangeAspect="1"/>
            </p:cNvPicPr>
            <p:nvPr/>
          </p:nvPicPr>
          <p:blipFill>
            <a:blip r:embed="rId21">
              <a:alphaModFix amt="80000"/>
              <a:extLst>
                <a:ext uri="{BEBA8EAE-BF5A-486C-A8C5-ECC9F3942E4B}">
                  <a14:imgProps xmlns:a14="http://schemas.microsoft.com/office/drawing/2010/main">
                    <a14:imgLayer r:embed="rId22">
                      <a14:imgEffect>
                        <a14:sharpenSoften amount="50000"/>
                      </a14:imgEffect>
                    </a14:imgLayer>
                  </a14:imgProps>
                </a:ext>
              </a:extLst>
            </a:blip>
            <a:stretch>
              <a:fillRect/>
            </a:stretch>
          </p:blipFill>
          <p:spPr>
            <a:xfrm>
              <a:off x="11185712" y="2202109"/>
              <a:ext cx="2268000" cy="431107"/>
            </a:xfrm>
            <a:prstGeom prst="rect">
              <a:avLst/>
            </a:prstGeom>
            <a:grpFill/>
          </p:spPr>
        </p:pic>
      </p:grpSp>
      <p:sp>
        <p:nvSpPr>
          <p:cNvPr id="18" name="文本框 5">
            <a:extLst>
              <a:ext uri="{FF2B5EF4-FFF2-40B4-BE49-F238E27FC236}">
                <a16:creationId xmlns:a16="http://schemas.microsoft.com/office/drawing/2014/main" id="{3B6FF1B0-97A1-6BBC-DDC0-3EC22A6DD938}"/>
              </a:ext>
            </a:extLst>
          </p:cNvPr>
          <p:cNvSpPr txBox="1"/>
          <p:nvPr/>
        </p:nvSpPr>
        <p:spPr>
          <a:xfrm>
            <a:off x="0" y="946607"/>
            <a:ext cx="24793575" cy="1107996"/>
          </a:xfrm>
          <a:prstGeom prst="rect">
            <a:avLst/>
          </a:prstGeom>
          <a:noFill/>
        </p:spPr>
        <p:txBody>
          <a:bodyPr wrap="square" rtlCol="0">
            <a:spAutoFit/>
          </a:bodyPr>
          <a:lstStyle/>
          <a:p>
            <a:pPr algn="ctr"/>
            <a:r>
              <a:rPr lang="en-US" altLang="zh-CN" sz="6600" i="1" dirty="0">
                <a:latin typeface="+mj-lt"/>
                <a:cs typeface="Calibri" panose="020F0502020204030204" pitchFamily="34" charset="0"/>
              </a:rPr>
              <a:t>Application</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on</a:t>
            </a:r>
            <a:r>
              <a:rPr lang="zh-CN" altLang="en-US" sz="6600" i="1" dirty="0">
                <a:latin typeface="+mj-lt"/>
                <a:cs typeface="Calibri" panose="020F0502020204030204" pitchFamily="34" charset="0"/>
              </a:rPr>
              <a:t> </a:t>
            </a:r>
            <a:r>
              <a:rPr lang="en-US" altLang="zh-CN" sz="6600" i="1" dirty="0">
                <a:solidFill>
                  <a:schemeClr val="bg2">
                    <a:lumMod val="75000"/>
                  </a:schemeClr>
                </a:solidFill>
                <a:latin typeface="+mj-lt"/>
                <a:cs typeface="Calibri" panose="020F0502020204030204" pitchFamily="34" charset="0"/>
              </a:rPr>
              <a:t>Industrial</a:t>
            </a:r>
            <a:r>
              <a:rPr lang="zh-CN" altLang="en-US" sz="6600" i="1" dirty="0">
                <a:solidFill>
                  <a:schemeClr val="bg2">
                    <a:lumMod val="75000"/>
                  </a:schemeClr>
                </a:solidFill>
                <a:latin typeface="+mj-lt"/>
                <a:cs typeface="Calibri" panose="020F0502020204030204" pitchFamily="34" charset="0"/>
              </a:rPr>
              <a:t> </a:t>
            </a:r>
            <a:r>
              <a:rPr lang="en-US" altLang="zh-CN" sz="6600" i="1" dirty="0">
                <a:solidFill>
                  <a:schemeClr val="bg2">
                    <a:lumMod val="75000"/>
                  </a:schemeClr>
                </a:solidFill>
                <a:latin typeface="+mj-lt"/>
                <a:cs typeface="Calibri" panose="020F0502020204030204" pitchFamily="34" charset="0"/>
              </a:rPr>
              <a:t>Scenarios</a:t>
            </a:r>
            <a:endParaRPr kumimoji="1" lang="en-US" altLang="zh-CN" sz="6600" i="1" dirty="0">
              <a:solidFill>
                <a:schemeClr val="bg2">
                  <a:lumMod val="75000"/>
                </a:schemeClr>
              </a:solidFill>
              <a:latin typeface="+mj-lt"/>
              <a:cs typeface="Calibri" panose="020F0502020204030204" pitchFamily="34" charset="0"/>
            </a:endParaRPr>
          </a:p>
        </p:txBody>
      </p:sp>
    </p:spTree>
    <p:extLst>
      <p:ext uri="{BB962C8B-B14F-4D97-AF65-F5344CB8AC3E}">
        <p14:creationId xmlns:p14="http://schemas.microsoft.com/office/powerpoint/2010/main" val="169536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par>
                                <p:cTn id="11" presetID="9"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par>
                                <p:cTn id="14" presetID="9"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dissolve">
                                      <p:cBhvr>
                                        <p:cTn id="16" dur="500"/>
                                        <p:tgtEl>
                                          <p:spTgt spid="48"/>
                                        </p:tgtEl>
                                      </p:cBhvr>
                                    </p:animEffect>
                                  </p:childTnLst>
                                </p:cTn>
                              </p:par>
                              <p:par>
                                <p:cTn id="17" presetID="9"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par>
                                <p:cTn id="20" presetID="9" presetClass="entr" presetSubtype="0"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dissolve">
                                      <p:cBhvr>
                                        <p:cTn id="22" dur="500"/>
                                        <p:tgtEl>
                                          <p:spTgt spid="5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checkerboard(across)">
                                      <p:cBhvr>
                                        <p:cTn id="45" dur="500"/>
                                        <p:tgtEl>
                                          <p:spTgt spid="26"/>
                                        </p:tgtEl>
                                      </p:cBhvr>
                                    </p:animEffect>
                                  </p:childTnLst>
                                </p:cTn>
                              </p:par>
                              <p:par>
                                <p:cTn id="46" presetID="5" presetClass="entr" presetSubtype="10" fill="hold"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checkerboard(across)">
                                      <p:cBhvr>
                                        <p:cTn id="48" dur="500"/>
                                        <p:tgtEl>
                                          <p:spTgt spid="52"/>
                                        </p:tgtEl>
                                      </p:cBhvr>
                                    </p:animEffect>
                                  </p:childTnLst>
                                </p:cTn>
                              </p:par>
                              <p:par>
                                <p:cTn id="49" presetID="5" presetClass="entr" presetSubtype="1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checkerboard(across)">
                                      <p:cBhvr>
                                        <p:cTn id="51" dur="500"/>
                                        <p:tgtEl>
                                          <p:spTgt spid="24"/>
                                        </p:tgtEl>
                                      </p:cBhvr>
                                    </p:animEffect>
                                  </p:childTnLst>
                                </p:cTn>
                              </p:par>
                              <p:par>
                                <p:cTn id="52" presetID="5" presetClass="entr" presetSubtype="10" fill="hold"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checkerboard(across)">
                                      <p:cBhvr>
                                        <p:cTn id="54" dur="500"/>
                                        <p:tgtEl>
                                          <p:spTgt spid="47"/>
                                        </p:tgtEl>
                                      </p:cBhvr>
                                    </p:animEffect>
                                  </p:childTnLst>
                                </p:cTn>
                              </p:par>
                              <p:par>
                                <p:cTn id="55" presetID="5" presetClass="entr" presetSubtype="1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checkerboard(across)">
                                      <p:cBhvr>
                                        <p:cTn id="57" dur="500"/>
                                        <p:tgtEl>
                                          <p:spTgt spid="19"/>
                                        </p:tgtEl>
                                      </p:cBhvr>
                                    </p:animEffect>
                                  </p:childTnLst>
                                </p:cTn>
                              </p:par>
                              <p:par>
                                <p:cTn id="58" presetID="5" presetClass="entr" presetSubtype="10"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checkerboard(across)">
                                      <p:cBhvr>
                                        <p:cTn id="60" dur="500"/>
                                        <p:tgtEl>
                                          <p:spTgt spid="31"/>
                                        </p:tgtEl>
                                      </p:cBhvr>
                                    </p:animEffect>
                                  </p:childTnLst>
                                </p:cTn>
                              </p:par>
                              <p:par>
                                <p:cTn id="61" presetID="5" presetClass="entr" presetSubtype="1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checkerboard(across)">
                                      <p:cBhvr>
                                        <p:cTn id="63" dur="500"/>
                                        <p:tgtEl>
                                          <p:spTgt spid="21"/>
                                        </p:tgtEl>
                                      </p:cBhvr>
                                    </p:animEffect>
                                  </p:childTnLst>
                                </p:cTn>
                              </p:par>
                              <p:par>
                                <p:cTn id="64" presetID="5" presetClass="entr" presetSubtype="10"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checkerboard(across)">
                                      <p:cBhvr>
                                        <p:cTn id="66" dur="500"/>
                                        <p:tgtEl>
                                          <p:spTgt spid="25"/>
                                        </p:tgtEl>
                                      </p:cBhvr>
                                    </p:animEffect>
                                  </p:childTnLst>
                                </p:cTn>
                              </p:par>
                              <p:par>
                                <p:cTn id="67" presetID="5" presetClass="entr" presetSubtype="10"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checkerboard(across)">
                                      <p:cBhvr>
                                        <p:cTn id="69" dur="500"/>
                                        <p:tgtEl>
                                          <p:spTgt spid="27"/>
                                        </p:tgtEl>
                                      </p:cBhvr>
                                    </p:animEffect>
                                  </p:childTnLst>
                                </p:cTn>
                              </p:par>
                              <p:par>
                                <p:cTn id="70" presetID="5" presetClass="entr" presetSubtype="1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checkerboard(across)">
                                      <p:cBhvr>
                                        <p:cTn id="72" dur="500"/>
                                        <p:tgtEl>
                                          <p:spTgt spid="33"/>
                                        </p:tgtEl>
                                      </p:cBhvr>
                                    </p:animEffect>
                                  </p:childTnLst>
                                </p:cTn>
                              </p:par>
                              <p:par>
                                <p:cTn id="73" presetID="5" presetClass="entr" presetSubtype="1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checkerboard(across)">
                                      <p:cBhvr>
                                        <p:cTn id="75" dur="500"/>
                                        <p:tgtEl>
                                          <p:spTgt spid="49"/>
                                        </p:tgtEl>
                                      </p:cBhvr>
                                    </p:animEffect>
                                  </p:childTnLst>
                                </p:cTn>
                              </p:par>
                              <p:par>
                                <p:cTn id="76" presetID="5" presetClass="entr" presetSubtype="10" fill="hold"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checkerboard(across)">
                                      <p:cBhvr>
                                        <p:cTn id="7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F19CCBE-AF79-85DD-09AF-496AB0B4C5D8}"/>
              </a:ext>
            </a:extLst>
          </p:cNvPr>
          <p:cNvSpPr txBox="1"/>
          <p:nvPr/>
        </p:nvSpPr>
        <p:spPr>
          <a:xfrm>
            <a:off x="1669636" y="7579762"/>
            <a:ext cx="21454302" cy="5232202"/>
          </a:xfrm>
          <a:prstGeom prst="rect">
            <a:avLst/>
          </a:prstGeom>
          <a:noFill/>
        </p:spPr>
        <p:txBody>
          <a:bodyPr wrap="square" rtlCol="0">
            <a:spAutoFit/>
          </a:bodyPr>
          <a:lstStyle/>
          <a:p>
            <a:pPr marL="685800" indent="-685800" algn="just">
              <a:spcAft>
                <a:spcPts val="2400"/>
              </a:spcAft>
              <a:buFont typeface="Arial" panose="020B0604020202020204" pitchFamily="34" charset="0"/>
              <a:buChar char="•"/>
            </a:pPr>
            <a:r>
              <a:rPr lang="en-US" sz="4200" dirty="0">
                <a:solidFill>
                  <a:schemeClr val="bg1"/>
                </a:solidFill>
                <a:latin typeface="Arial" panose="020B0604020202020204" pitchFamily="34" charset="0"/>
                <a:cs typeface="Arial" panose="020B0604020202020204" pitchFamily="34" charset="0"/>
              </a:rPr>
              <a:t>We conduct</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a</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series</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of</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intriguing</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investigations</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into</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the</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performance</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of</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SAM</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across</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various</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applications, including</a:t>
            </a:r>
            <a:r>
              <a:rPr lang="zh-CN" altLang="en-US" sz="4200" dirty="0">
                <a:solidFill>
                  <a:schemeClr val="bg1"/>
                </a:solidFill>
                <a:latin typeface="Arial" panose="020B0604020202020204" pitchFamily="34" charset="0"/>
                <a:cs typeface="Arial" panose="020B0604020202020204" pitchFamily="34" charset="0"/>
              </a:rPr>
              <a:t> </a:t>
            </a:r>
            <a:r>
              <a:rPr lang="en-CA" sz="4200" i="1" dirty="0">
                <a:solidFill>
                  <a:schemeClr val="bg1"/>
                </a:solidFill>
                <a:latin typeface="Arial" panose="020B0604020202020204" pitchFamily="34" charset="0"/>
                <a:cs typeface="Arial" panose="020B0604020202020204" pitchFamily="34" charset="0"/>
              </a:rPr>
              <a:t>natural image</a:t>
            </a:r>
            <a:r>
              <a:rPr lang="zh-CN" altLang="en-US" sz="4200" i="1" dirty="0">
                <a:solidFill>
                  <a:schemeClr val="bg1"/>
                </a:solidFill>
                <a:latin typeface="Arial" panose="020B0604020202020204" pitchFamily="34" charset="0"/>
                <a:cs typeface="Arial" panose="020B0604020202020204" pitchFamily="34" charset="0"/>
              </a:rPr>
              <a:t> </a:t>
            </a:r>
            <a:r>
              <a:rPr lang="en-US" altLang="zh-CN" sz="4200" i="1" dirty="0">
                <a:solidFill>
                  <a:schemeClr val="bg1"/>
                </a:solidFill>
                <a:latin typeface="Arial" panose="020B0604020202020204" pitchFamily="34" charset="0"/>
                <a:cs typeface="Arial" panose="020B0604020202020204" pitchFamily="34" charset="0"/>
              </a:rPr>
              <a:t>scene</a:t>
            </a:r>
            <a:r>
              <a:rPr lang="en-CA" sz="4200" dirty="0">
                <a:solidFill>
                  <a:schemeClr val="bg1"/>
                </a:solidFill>
                <a:latin typeface="Arial" panose="020B0604020202020204" pitchFamily="34" charset="0"/>
                <a:cs typeface="Arial" panose="020B0604020202020204" pitchFamily="34" charset="0"/>
              </a:rPr>
              <a:t>,</a:t>
            </a:r>
            <a:r>
              <a:rPr lang="en-CA" sz="4200" i="1" dirty="0">
                <a:solidFill>
                  <a:schemeClr val="bg1"/>
                </a:solidFill>
                <a:latin typeface="Arial" panose="020B0604020202020204" pitchFamily="34" charset="0"/>
                <a:cs typeface="Arial" panose="020B0604020202020204" pitchFamily="34" charset="0"/>
              </a:rPr>
              <a:t> agriculture</a:t>
            </a:r>
            <a:r>
              <a:rPr lang="en-CA" sz="4200" dirty="0">
                <a:solidFill>
                  <a:schemeClr val="bg1"/>
                </a:solidFill>
                <a:latin typeface="Arial" panose="020B0604020202020204" pitchFamily="34" charset="0"/>
                <a:cs typeface="Arial" panose="020B0604020202020204" pitchFamily="34" charset="0"/>
              </a:rPr>
              <a:t>, </a:t>
            </a:r>
            <a:r>
              <a:rPr lang="en-CA" sz="4200" i="1" dirty="0">
                <a:solidFill>
                  <a:schemeClr val="bg1"/>
                </a:solidFill>
                <a:latin typeface="Arial" panose="020B0604020202020204" pitchFamily="34" charset="0"/>
                <a:cs typeface="Arial" panose="020B0604020202020204" pitchFamily="34" charset="0"/>
              </a:rPr>
              <a:t>manufacturing</a:t>
            </a:r>
            <a:r>
              <a:rPr lang="en-CA" sz="4200" dirty="0">
                <a:solidFill>
                  <a:schemeClr val="bg1"/>
                </a:solidFill>
                <a:latin typeface="Arial" panose="020B0604020202020204" pitchFamily="34" charset="0"/>
                <a:cs typeface="Arial" panose="020B0604020202020204" pitchFamily="34" charset="0"/>
              </a:rPr>
              <a:t>, </a:t>
            </a:r>
            <a:r>
              <a:rPr lang="en-CA" sz="4200" i="1" dirty="0">
                <a:solidFill>
                  <a:schemeClr val="bg1"/>
                </a:solidFill>
                <a:latin typeface="Arial" panose="020B0604020202020204" pitchFamily="34" charset="0"/>
                <a:cs typeface="Arial" panose="020B0604020202020204" pitchFamily="34" charset="0"/>
              </a:rPr>
              <a:t>remote sensing</a:t>
            </a:r>
            <a:r>
              <a:rPr lang="en-CA" sz="4200" dirty="0">
                <a:solidFill>
                  <a:schemeClr val="bg1"/>
                </a:solidFill>
                <a:latin typeface="Arial" panose="020B0604020202020204" pitchFamily="34" charset="0"/>
                <a:cs typeface="Arial" panose="020B0604020202020204" pitchFamily="34" charset="0"/>
              </a:rPr>
              <a:t> and </a:t>
            </a:r>
            <a:r>
              <a:rPr lang="en-CA" sz="4200" i="1" dirty="0">
                <a:solidFill>
                  <a:schemeClr val="bg1"/>
                </a:solidFill>
                <a:latin typeface="Arial" panose="020B0604020202020204" pitchFamily="34" charset="0"/>
                <a:cs typeface="Arial" panose="020B0604020202020204" pitchFamily="34" charset="0"/>
              </a:rPr>
              <a:t>healthcare</a:t>
            </a:r>
            <a:r>
              <a:rPr lang="en-CA" sz="4200" dirty="0">
                <a:solidFill>
                  <a:schemeClr val="bg1"/>
                </a:solidFill>
                <a:latin typeface="Arial" panose="020B0604020202020204" pitchFamily="34" charset="0"/>
                <a:cs typeface="Arial" panose="020B0604020202020204" pitchFamily="34" charset="0"/>
              </a:rPr>
              <a:t>. </a:t>
            </a:r>
          </a:p>
          <a:p>
            <a:pPr marL="685800" indent="-685800" algn="just">
              <a:buFont typeface="Arial" panose="020B0604020202020204" pitchFamily="34" charset="0"/>
              <a:buChar char="•"/>
            </a:pPr>
            <a:r>
              <a:rPr lang="en-US" sz="4200" dirty="0">
                <a:solidFill>
                  <a:schemeClr val="bg1"/>
                </a:solidFill>
                <a:latin typeface="Arial" panose="020B0604020202020204" pitchFamily="34" charset="0"/>
                <a:cs typeface="Arial" panose="020B0604020202020204" pitchFamily="34" charset="0"/>
              </a:rPr>
              <a:t>We</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further</a:t>
            </a:r>
            <a:r>
              <a:rPr lang="en-US" sz="4200" dirty="0">
                <a:solidFill>
                  <a:schemeClr val="bg1"/>
                </a:solidFill>
                <a:latin typeface="Arial" panose="020B0604020202020204" pitchFamily="34" charset="0"/>
                <a:cs typeface="Arial" panose="020B0604020202020204" pitchFamily="34" charset="0"/>
              </a:rPr>
              <a:t> analyze and discuss the </a:t>
            </a:r>
            <a:r>
              <a:rPr lang="en-US" sz="4200" b="1" i="1" dirty="0">
                <a:solidFill>
                  <a:schemeClr val="bg1"/>
                </a:solidFill>
                <a:latin typeface="Arial" panose="020B0604020202020204" pitchFamily="34" charset="0"/>
                <a:cs typeface="Arial" panose="020B0604020202020204" pitchFamily="34" charset="0"/>
              </a:rPr>
              <a:t>advantages and limitations </a:t>
            </a:r>
            <a:r>
              <a:rPr lang="en-US" sz="4200" dirty="0">
                <a:solidFill>
                  <a:schemeClr val="bg1"/>
                </a:solidFill>
                <a:latin typeface="Arial" panose="020B0604020202020204" pitchFamily="34" charset="0"/>
                <a:cs typeface="Arial" panose="020B0604020202020204" pitchFamily="34" charset="0"/>
              </a:rPr>
              <a:t>of SAM in these applications.</a:t>
            </a:r>
          </a:p>
          <a:p>
            <a:pPr marL="685800" indent="-685800" algn="just">
              <a:spcBef>
                <a:spcPts val="2400"/>
              </a:spcBef>
              <a:buFont typeface="Arial" panose="020B0604020202020204" pitchFamily="34" charset="0"/>
              <a:buChar char="•"/>
            </a:pPr>
            <a:r>
              <a:rPr lang="en-CA" sz="4200" dirty="0">
                <a:latin typeface="Arial" panose="020B0604020202020204" pitchFamily="34" charset="0"/>
                <a:cs typeface="Arial" panose="020B0604020202020204" pitchFamily="34" charset="0"/>
              </a:rPr>
              <a:t>Based on these studies, we have made some </a:t>
            </a:r>
            <a:r>
              <a:rPr lang="en-CA" sz="4200" b="1" i="1" dirty="0">
                <a:solidFill>
                  <a:srgbClr val="0432FF"/>
                </a:solidFill>
                <a:latin typeface="Arial" panose="020B0604020202020204" pitchFamily="34" charset="0"/>
                <a:cs typeface="Arial" panose="020B0604020202020204" pitchFamily="34" charset="0"/>
              </a:rPr>
              <a:t>observations and insights </a:t>
            </a:r>
            <a:r>
              <a:rPr lang="en-CA" sz="4200" dirty="0">
                <a:latin typeface="Arial" panose="020B0604020202020204" pitchFamily="34" charset="0"/>
                <a:cs typeface="Arial" panose="020B0604020202020204" pitchFamily="34" charset="0"/>
              </a:rPr>
              <a:t>toward promoting the development of segmentation models in </a:t>
            </a:r>
            <a:r>
              <a:rPr lang="en-US" altLang="zh-CN" sz="4200" dirty="0">
                <a:latin typeface="Arial" panose="020B0604020202020204" pitchFamily="34" charset="0"/>
                <a:cs typeface="Arial" panose="020B0604020202020204" pitchFamily="34" charset="0"/>
              </a:rPr>
              <a:t>industrial</a:t>
            </a:r>
            <a:r>
              <a:rPr lang="en-CA" sz="4200" dirty="0">
                <a:latin typeface="Arial" panose="020B0604020202020204" pitchFamily="34" charset="0"/>
                <a:cs typeface="Arial" panose="020B0604020202020204" pitchFamily="34" charset="0"/>
              </a:rPr>
              <a:t> inspection.</a:t>
            </a:r>
            <a:endParaRPr lang="en-US" sz="42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185712" y="2202109"/>
              <a:ext cx="2268000" cy="431107"/>
            </a:xfrm>
            <a:prstGeom prst="rect">
              <a:avLst/>
            </a:prstGeom>
            <a:grpFill/>
          </p:spPr>
        </p:pic>
      </p:grpSp>
      <p:sp>
        <p:nvSpPr>
          <p:cNvPr id="3" name="TextBox 2">
            <a:extLst>
              <a:ext uri="{FF2B5EF4-FFF2-40B4-BE49-F238E27FC236}">
                <a16:creationId xmlns:a16="http://schemas.microsoft.com/office/drawing/2014/main" id="{C9D62948-708F-1A1F-EC81-E3ACA7E34C40}"/>
              </a:ext>
            </a:extLst>
          </p:cNvPr>
          <p:cNvSpPr txBox="1"/>
          <p:nvPr/>
        </p:nvSpPr>
        <p:spPr>
          <a:xfrm>
            <a:off x="1405698" y="3594698"/>
            <a:ext cx="22050445" cy="1569660"/>
          </a:xfrm>
          <a:prstGeom prst="rect">
            <a:avLst/>
          </a:prstGeom>
          <a:noFill/>
        </p:spPr>
        <p:txBody>
          <a:bodyPr wrap="square" rtlCol="0">
            <a:spAutoFit/>
          </a:bodyPr>
          <a:lstStyle/>
          <a:p>
            <a:pPr algn="just"/>
            <a:r>
              <a:rPr lang="en-CA" sz="4800" b="1" i="1" dirty="0">
                <a:cs typeface="Calibri" panose="020F0502020204030204" pitchFamily="34" charset="0"/>
              </a:rPr>
              <a:t>Motivation</a:t>
            </a:r>
            <a:r>
              <a:rPr lang="en-US" sz="4800" i="1" dirty="0">
                <a:latin typeface="+mj-lt"/>
                <a:cs typeface="Calibri" panose="020F0502020204030204" pitchFamily="34" charset="0"/>
              </a:rPr>
              <a:t>: How does SAM perform</a:t>
            </a:r>
            <a:r>
              <a:rPr lang="zh-CN" altLang="en-US" sz="4800" i="1" dirty="0">
                <a:latin typeface="+mj-lt"/>
                <a:cs typeface="Calibri" panose="020F0502020204030204" pitchFamily="34" charset="0"/>
              </a:rPr>
              <a:t> </a:t>
            </a:r>
            <a:r>
              <a:rPr lang="en-US" altLang="zh-CN" sz="4800" i="1" dirty="0">
                <a:latin typeface="+mj-lt"/>
                <a:cs typeface="Calibri" panose="020F0502020204030204" pitchFamily="34" charset="0"/>
              </a:rPr>
              <a:t>in</a:t>
            </a:r>
            <a:r>
              <a:rPr lang="zh-CN" altLang="en-US" sz="4800" i="1" dirty="0">
                <a:latin typeface="+mj-lt"/>
                <a:cs typeface="Calibri" panose="020F0502020204030204" pitchFamily="34" charset="0"/>
              </a:rPr>
              <a:t> </a:t>
            </a:r>
            <a:r>
              <a:rPr lang="en-US" altLang="zh-CN" sz="4800" i="1" dirty="0">
                <a:latin typeface="+mj-lt"/>
                <a:cs typeface="Calibri" panose="020F0502020204030204" pitchFamily="34" charset="0"/>
              </a:rPr>
              <a:t>various real-world</a:t>
            </a:r>
            <a:r>
              <a:rPr lang="zh-CN" altLang="en-US" sz="4800" i="1" dirty="0">
                <a:latin typeface="+mj-lt"/>
                <a:cs typeface="Calibri" panose="020F0502020204030204" pitchFamily="34" charset="0"/>
              </a:rPr>
              <a:t> </a:t>
            </a:r>
            <a:r>
              <a:rPr lang="en-US" altLang="zh-CN" sz="4800" i="1" dirty="0">
                <a:latin typeface="+mj-lt"/>
                <a:cs typeface="Calibri" panose="020F0502020204030204" pitchFamily="34" charset="0"/>
              </a:rPr>
              <a:t>applications, </a:t>
            </a:r>
            <a:r>
              <a:rPr lang="en-CA" altLang="zh-CN" sz="4800" i="1" dirty="0">
                <a:latin typeface="+mj-lt"/>
                <a:cs typeface="Calibri" panose="020F0502020204030204" pitchFamily="34" charset="0"/>
              </a:rPr>
              <a:t>e.g.</a:t>
            </a:r>
            <a:r>
              <a:rPr lang="en-US" altLang="zh-CN" sz="4800" i="1" dirty="0">
                <a:latin typeface="+mj-lt"/>
                <a:cs typeface="Calibri" panose="020F0502020204030204" pitchFamily="34" charset="0"/>
              </a:rPr>
              <a:t>, industry</a:t>
            </a:r>
            <a:r>
              <a:rPr lang="zh-CN" altLang="en-US" sz="4800" i="1" dirty="0">
                <a:latin typeface="+mj-lt"/>
                <a:cs typeface="Calibri" panose="020F0502020204030204" pitchFamily="34" charset="0"/>
              </a:rPr>
              <a:t> </a:t>
            </a:r>
            <a:r>
              <a:rPr lang="en-US" altLang="zh-CN" sz="4800" i="1" dirty="0">
                <a:latin typeface="+mj-lt"/>
                <a:cs typeface="Calibri" panose="020F0502020204030204" pitchFamily="34" charset="0"/>
              </a:rPr>
              <a:t>and</a:t>
            </a:r>
            <a:r>
              <a:rPr lang="zh-CN" altLang="en-US" sz="4800" i="1" dirty="0">
                <a:latin typeface="+mj-lt"/>
                <a:cs typeface="Calibri" panose="020F0502020204030204" pitchFamily="34" charset="0"/>
              </a:rPr>
              <a:t> </a:t>
            </a:r>
            <a:r>
              <a:rPr lang="en-US" altLang="zh-CN" sz="4800" i="1" dirty="0">
                <a:latin typeface="+mj-lt"/>
                <a:cs typeface="Calibri" panose="020F0502020204030204" pitchFamily="34" charset="0"/>
              </a:rPr>
              <a:t>healthcare?</a:t>
            </a:r>
            <a:endParaRPr lang="en-US" sz="4800" i="1" dirty="0">
              <a:latin typeface="+mj-lt"/>
              <a:cs typeface="Calibri" panose="020F0502020204030204" pitchFamily="34" charset="0"/>
            </a:endParaRPr>
          </a:p>
        </p:txBody>
      </p:sp>
      <p:sp>
        <p:nvSpPr>
          <p:cNvPr id="53" name="文本框 5">
            <a:extLst>
              <a:ext uri="{FF2B5EF4-FFF2-40B4-BE49-F238E27FC236}">
                <a16:creationId xmlns:a16="http://schemas.microsoft.com/office/drawing/2014/main" id="{E1F911AF-C150-7A3F-2FCA-47E69B910F06}"/>
              </a:ext>
            </a:extLst>
          </p:cNvPr>
          <p:cNvSpPr txBox="1"/>
          <p:nvPr/>
        </p:nvSpPr>
        <p:spPr>
          <a:xfrm>
            <a:off x="0" y="946607"/>
            <a:ext cx="24793575" cy="1107996"/>
          </a:xfrm>
          <a:prstGeom prst="rect">
            <a:avLst/>
          </a:prstGeom>
          <a:noFill/>
        </p:spPr>
        <p:txBody>
          <a:bodyPr wrap="square" rtlCol="0">
            <a:spAutoFit/>
          </a:bodyPr>
          <a:lstStyle/>
          <a:p>
            <a:pPr algn="ctr"/>
            <a:r>
              <a:rPr lang="en-US" altLang="zh-CN" sz="6600" i="1" dirty="0">
                <a:latin typeface="+mj-lt"/>
                <a:cs typeface="Calibri" panose="020F0502020204030204" pitchFamily="34" charset="0"/>
              </a:rPr>
              <a:t>Investigation</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on</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Segment Anything Model (SAM)</a:t>
            </a:r>
            <a:endParaRPr kumimoji="1" lang="en-US" altLang="zh-CN" sz="6600" i="1" dirty="0">
              <a:latin typeface="+mj-lt"/>
              <a:cs typeface="Calibri" panose="020F0502020204030204" pitchFamily="34" charset="0"/>
            </a:endParaRPr>
          </a:p>
        </p:txBody>
      </p:sp>
      <p:sp>
        <p:nvSpPr>
          <p:cNvPr id="4" name="TextBox 3">
            <a:extLst>
              <a:ext uri="{FF2B5EF4-FFF2-40B4-BE49-F238E27FC236}">
                <a16:creationId xmlns:a16="http://schemas.microsoft.com/office/drawing/2014/main" id="{26CD5790-5549-0597-491F-D631E67B09C8}"/>
              </a:ext>
            </a:extLst>
          </p:cNvPr>
          <p:cNvSpPr txBox="1"/>
          <p:nvPr/>
        </p:nvSpPr>
        <p:spPr>
          <a:xfrm>
            <a:off x="1669636" y="7579762"/>
            <a:ext cx="21454302" cy="3631763"/>
          </a:xfrm>
          <a:prstGeom prst="rect">
            <a:avLst/>
          </a:prstGeom>
          <a:noFill/>
        </p:spPr>
        <p:txBody>
          <a:bodyPr wrap="square" rtlCol="0">
            <a:spAutoFit/>
          </a:bodyPr>
          <a:lstStyle/>
          <a:p>
            <a:pPr marL="685800" indent="-685800" algn="just">
              <a:spcAft>
                <a:spcPts val="2400"/>
              </a:spcAft>
              <a:buFont typeface="Arial" panose="020B0604020202020204" pitchFamily="34" charset="0"/>
              <a:buChar char="•"/>
            </a:pPr>
            <a:r>
              <a:rPr lang="en-US" sz="4200" dirty="0">
                <a:solidFill>
                  <a:schemeClr val="bg1"/>
                </a:solidFill>
                <a:latin typeface="Arial" panose="020B0604020202020204" pitchFamily="34" charset="0"/>
                <a:cs typeface="Arial" panose="020B0604020202020204" pitchFamily="34" charset="0"/>
              </a:rPr>
              <a:t>We conduct</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a</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series</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of</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intriguing</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investigations</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into</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the</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performance</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of</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SAM</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across</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various</a:t>
            </a:r>
            <a:r>
              <a:rPr lang="zh-CN" altLang="en-US" sz="4200" dirty="0">
                <a:solidFill>
                  <a:schemeClr val="bg1"/>
                </a:solidFill>
                <a:latin typeface="Arial" panose="020B0604020202020204" pitchFamily="34" charset="0"/>
                <a:cs typeface="Arial" panose="020B0604020202020204" pitchFamily="34" charset="0"/>
              </a:rPr>
              <a:t> </a:t>
            </a:r>
            <a:r>
              <a:rPr lang="en-US" altLang="zh-CN" sz="4200" dirty="0">
                <a:solidFill>
                  <a:schemeClr val="bg1"/>
                </a:solidFill>
                <a:latin typeface="Arial" panose="020B0604020202020204" pitchFamily="34" charset="0"/>
                <a:cs typeface="Arial" panose="020B0604020202020204" pitchFamily="34" charset="0"/>
              </a:rPr>
              <a:t>applications, including</a:t>
            </a:r>
            <a:r>
              <a:rPr lang="zh-CN" altLang="en-US" sz="4200" dirty="0">
                <a:solidFill>
                  <a:schemeClr val="bg1"/>
                </a:solidFill>
                <a:latin typeface="Arial" panose="020B0604020202020204" pitchFamily="34" charset="0"/>
                <a:cs typeface="Arial" panose="020B0604020202020204" pitchFamily="34" charset="0"/>
              </a:rPr>
              <a:t> </a:t>
            </a:r>
            <a:r>
              <a:rPr lang="en-CA" sz="4200" i="1" dirty="0">
                <a:solidFill>
                  <a:schemeClr val="bg1"/>
                </a:solidFill>
                <a:latin typeface="Arial" panose="020B0604020202020204" pitchFamily="34" charset="0"/>
                <a:cs typeface="Arial" panose="020B0604020202020204" pitchFamily="34" charset="0"/>
              </a:rPr>
              <a:t>natural image</a:t>
            </a:r>
            <a:r>
              <a:rPr lang="zh-CN" altLang="en-US" sz="4200" i="1" dirty="0">
                <a:solidFill>
                  <a:schemeClr val="bg1"/>
                </a:solidFill>
                <a:latin typeface="Arial" panose="020B0604020202020204" pitchFamily="34" charset="0"/>
                <a:cs typeface="Arial" panose="020B0604020202020204" pitchFamily="34" charset="0"/>
              </a:rPr>
              <a:t> </a:t>
            </a:r>
            <a:r>
              <a:rPr lang="en-US" altLang="zh-CN" sz="4200" i="1" dirty="0">
                <a:solidFill>
                  <a:schemeClr val="bg1"/>
                </a:solidFill>
                <a:latin typeface="Arial" panose="020B0604020202020204" pitchFamily="34" charset="0"/>
                <a:cs typeface="Arial" panose="020B0604020202020204" pitchFamily="34" charset="0"/>
              </a:rPr>
              <a:t>scene</a:t>
            </a:r>
            <a:r>
              <a:rPr lang="en-CA" sz="4200" dirty="0">
                <a:solidFill>
                  <a:schemeClr val="bg1"/>
                </a:solidFill>
                <a:latin typeface="Arial" panose="020B0604020202020204" pitchFamily="34" charset="0"/>
                <a:cs typeface="Arial" panose="020B0604020202020204" pitchFamily="34" charset="0"/>
              </a:rPr>
              <a:t>,</a:t>
            </a:r>
            <a:r>
              <a:rPr lang="en-CA" sz="4200" i="1" dirty="0">
                <a:solidFill>
                  <a:schemeClr val="bg1"/>
                </a:solidFill>
                <a:latin typeface="Arial" panose="020B0604020202020204" pitchFamily="34" charset="0"/>
                <a:cs typeface="Arial" panose="020B0604020202020204" pitchFamily="34" charset="0"/>
              </a:rPr>
              <a:t> agriculture</a:t>
            </a:r>
            <a:r>
              <a:rPr lang="en-CA" sz="4200" dirty="0">
                <a:solidFill>
                  <a:schemeClr val="bg1"/>
                </a:solidFill>
                <a:latin typeface="Arial" panose="020B0604020202020204" pitchFamily="34" charset="0"/>
                <a:cs typeface="Arial" panose="020B0604020202020204" pitchFamily="34" charset="0"/>
              </a:rPr>
              <a:t>, </a:t>
            </a:r>
            <a:r>
              <a:rPr lang="en-CA" sz="4200" i="1" dirty="0">
                <a:solidFill>
                  <a:schemeClr val="bg1"/>
                </a:solidFill>
                <a:latin typeface="Arial" panose="020B0604020202020204" pitchFamily="34" charset="0"/>
                <a:cs typeface="Arial" panose="020B0604020202020204" pitchFamily="34" charset="0"/>
              </a:rPr>
              <a:t>manufacturing</a:t>
            </a:r>
            <a:r>
              <a:rPr lang="en-CA" sz="4200" dirty="0">
                <a:solidFill>
                  <a:schemeClr val="bg1"/>
                </a:solidFill>
                <a:latin typeface="Arial" panose="020B0604020202020204" pitchFamily="34" charset="0"/>
                <a:cs typeface="Arial" panose="020B0604020202020204" pitchFamily="34" charset="0"/>
              </a:rPr>
              <a:t>, </a:t>
            </a:r>
            <a:r>
              <a:rPr lang="en-CA" sz="4200" i="1" dirty="0">
                <a:solidFill>
                  <a:schemeClr val="bg1"/>
                </a:solidFill>
                <a:latin typeface="Arial" panose="020B0604020202020204" pitchFamily="34" charset="0"/>
                <a:cs typeface="Arial" panose="020B0604020202020204" pitchFamily="34" charset="0"/>
              </a:rPr>
              <a:t>remote sensing</a:t>
            </a:r>
            <a:r>
              <a:rPr lang="en-CA" sz="4200" dirty="0">
                <a:solidFill>
                  <a:schemeClr val="bg1"/>
                </a:solidFill>
                <a:latin typeface="Arial" panose="020B0604020202020204" pitchFamily="34" charset="0"/>
                <a:cs typeface="Arial" panose="020B0604020202020204" pitchFamily="34" charset="0"/>
              </a:rPr>
              <a:t> and </a:t>
            </a:r>
            <a:r>
              <a:rPr lang="en-CA" sz="4200" i="1" dirty="0">
                <a:solidFill>
                  <a:schemeClr val="bg1"/>
                </a:solidFill>
                <a:latin typeface="Arial" panose="020B0604020202020204" pitchFamily="34" charset="0"/>
                <a:cs typeface="Arial" panose="020B0604020202020204" pitchFamily="34" charset="0"/>
              </a:rPr>
              <a:t>healthcare</a:t>
            </a:r>
            <a:r>
              <a:rPr lang="en-CA" sz="4200" dirty="0">
                <a:solidFill>
                  <a:schemeClr val="bg1"/>
                </a:solidFill>
                <a:latin typeface="Arial" panose="020B0604020202020204" pitchFamily="34" charset="0"/>
                <a:cs typeface="Arial" panose="020B0604020202020204" pitchFamily="34" charset="0"/>
              </a:rPr>
              <a:t>. </a:t>
            </a:r>
          </a:p>
          <a:p>
            <a:pPr marL="685800" indent="-685800" algn="just">
              <a:buFont typeface="Arial" panose="020B0604020202020204" pitchFamily="34" charset="0"/>
              <a:buChar char="•"/>
            </a:pPr>
            <a:r>
              <a:rPr lang="en-US" sz="4200" dirty="0">
                <a:latin typeface="Arial" panose="020B0604020202020204" pitchFamily="34" charset="0"/>
                <a:cs typeface="Arial" panose="020B0604020202020204" pitchFamily="34" charset="0"/>
              </a:rPr>
              <a:t>We</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further</a:t>
            </a:r>
            <a:r>
              <a:rPr lang="en-US" sz="4200" dirty="0">
                <a:latin typeface="Arial" panose="020B0604020202020204" pitchFamily="34" charset="0"/>
                <a:cs typeface="Arial" panose="020B0604020202020204" pitchFamily="34" charset="0"/>
              </a:rPr>
              <a:t> analyze and discuss the </a:t>
            </a:r>
            <a:r>
              <a:rPr lang="en-US" sz="4200" b="1" i="1" dirty="0">
                <a:solidFill>
                  <a:schemeClr val="accent4">
                    <a:lumMod val="75000"/>
                  </a:schemeClr>
                </a:solidFill>
                <a:latin typeface="Arial" panose="020B0604020202020204" pitchFamily="34" charset="0"/>
                <a:cs typeface="Arial" panose="020B0604020202020204" pitchFamily="34" charset="0"/>
              </a:rPr>
              <a:t>advantages and limitations </a:t>
            </a:r>
            <a:r>
              <a:rPr lang="en-US" sz="4200" dirty="0">
                <a:latin typeface="Arial" panose="020B0604020202020204" pitchFamily="34" charset="0"/>
                <a:cs typeface="Arial" panose="020B0604020202020204" pitchFamily="34" charset="0"/>
              </a:rPr>
              <a:t>of SAM in these applications.</a:t>
            </a:r>
          </a:p>
        </p:txBody>
      </p:sp>
      <p:sp>
        <p:nvSpPr>
          <p:cNvPr id="2" name="TextBox 1">
            <a:extLst>
              <a:ext uri="{FF2B5EF4-FFF2-40B4-BE49-F238E27FC236}">
                <a16:creationId xmlns:a16="http://schemas.microsoft.com/office/drawing/2014/main" id="{F0EA9833-E13A-ADC7-44B6-CAE0AAD3E831}"/>
              </a:ext>
            </a:extLst>
          </p:cNvPr>
          <p:cNvSpPr txBox="1"/>
          <p:nvPr/>
        </p:nvSpPr>
        <p:spPr>
          <a:xfrm>
            <a:off x="1669636" y="5568429"/>
            <a:ext cx="21454302" cy="3970318"/>
          </a:xfrm>
          <a:prstGeom prst="rect">
            <a:avLst/>
          </a:prstGeom>
          <a:noFill/>
        </p:spPr>
        <p:txBody>
          <a:bodyPr wrap="square" rtlCol="0">
            <a:spAutoFit/>
          </a:bodyPr>
          <a:lstStyle/>
          <a:p>
            <a:pPr marL="685800" indent="-685800" algn="just">
              <a:spcAft>
                <a:spcPts val="2400"/>
              </a:spcAft>
              <a:buFont typeface="Arial" panose="020B0604020202020204" pitchFamily="34" charset="0"/>
              <a:buChar char="•"/>
            </a:pPr>
            <a:r>
              <a:rPr lang="en-US" sz="4200" dirty="0">
                <a:latin typeface="Arial" panose="020B0604020202020204" pitchFamily="34" charset="0"/>
                <a:cs typeface="Arial" panose="020B0604020202020204" pitchFamily="34" charset="0"/>
              </a:rPr>
              <a:t>We conduct</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a</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series</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of</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intriguing</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investigations</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into</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the</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performance</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of</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SAM</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across</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various</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applications, particularly in the field of </a:t>
            </a:r>
            <a:r>
              <a:rPr lang="en-US" altLang="zh-CN" sz="4200" i="1" dirty="0">
                <a:solidFill>
                  <a:schemeClr val="bg2">
                    <a:lumMod val="75000"/>
                  </a:schemeClr>
                </a:solidFill>
                <a:latin typeface="Arial" panose="020B0604020202020204" pitchFamily="34" charset="0"/>
                <a:cs typeface="Arial" panose="020B0604020202020204" pitchFamily="34" charset="0"/>
              </a:rPr>
              <a:t>industrial defect segmentation </a:t>
            </a:r>
            <a:r>
              <a:rPr lang="en-US" altLang="zh-CN" sz="4200" dirty="0">
                <a:latin typeface="Arial" panose="020B0604020202020204" pitchFamily="34" charset="0"/>
                <a:cs typeface="Arial" panose="020B0604020202020204" pitchFamily="34" charset="0"/>
              </a:rPr>
              <a:t>and its three closely-related segmentation tasks in </a:t>
            </a:r>
            <a:r>
              <a:rPr lang="en-US" altLang="zh-CN" sz="4200" i="1" dirty="0">
                <a:solidFill>
                  <a:srgbClr val="FFC000"/>
                </a:solidFill>
                <a:latin typeface="Arial" panose="020B0604020202020204" pitchFamily="34" charset="0"/>
                <a:cs typeface="Arial" panose="020B0604020202020204" pitchFamily="34" charset="0"/>
              </a:rPr>
              <a:t>natural images</a:t>
            </a:r>
            <a:r>
              <a:rPr lang="en-US" altLang="zh-CN" sz="4200" dirty="0">
                <a:latin typeface="Arial" panose="020B0604020202020204" pitchFamily="34" charset="0"/>
                <a:cs typeface="Arial" panose="020B0604020202020204" pitchFamily="34" charset="0"/>
              </a:rPr>
              <a:t>, including concealed object detection, dichotomous image segmentation, and shadow detection</a:t>
            </a:r>
            <a:r>
              <a:rPr lang="en-CA" sz="4200" dirty="0">
                <a:latin typeface="Arial" panose="020B0604020202020204" pitchFamily="34" charset="0"/>
                <a:cs typeface="Arial" panose="020B0604020202020204" pitchFamily="34" charset="0"/>
              </a:rPr>
              <a:t>, and </a:t>
            </a:r>
            <a:r>
              <a:rPr lang="en-CA" sz="4200" i="1" dirty="0">
                <a:solidFill>
                  <a:schemeClr val="accent5">
                    <a:lumMod val="60000"/>
                    <a:lumOff val="40000"/>
                  </a:schemeClr>
                </a:solidFill>
                <a:latin typeface="Arial" panose="020B0604020202020204" pitchFamily="34" charset="0"/>
                <a:cs typeface="Arial" panose="020B0604020202020204" pitchFamily="34" charset="0"/>
              </a:rPr>
              <a:t>healthcare</a:t>
            </a:r>
            <a:r>
              <a:rPr lang="en-CA" sz="4200" dirty="0">
                <a:latin typeface="Arial" panose="020B0604020202020204" pitchFamily="34" charset="0"/>
                <a:cs typeface="Arial" panose="020B0604020202020204" pitchFamily="34" charset="0"/>
              </a:rPr>
              <a:t>.</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The</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concealed, fine-grained, and non-salient</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characteristics</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of</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these</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tasks</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offer</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valuable</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insights</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for</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the</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development</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and</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refinement</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of</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industrial</a:t>
            </a:r>
            <a:r>
              <a:rPr lang="zh-CN" altLang="en-US" sz="4200" dirty="0">
                <a:latin typeface="Arial" panose="020B0604020202020204" pitchFamily="34" charset="0"/>
                <a:cs typeface="Arial" panose="020B0604020202020204" pitchFamily="34" charset="0"/>
              </a:rPr>
              <a:t> </a:t>
            </a:r>
            <a:r>
              <a:rPr lang="en-US" altLang="zh-CN" sz="4200" dirty="0">
                <a:latin typeface="Arial" panose="020B0604020202020204" pitchFamily="34" charset="0"/>
                <a:cs typeface="Arial" panose="020B0604020202020204" pitchFamily="34" charset="0"/>
              </a:rPr>
              <a:t>segmentation.</a:t>
            </a:r>
            <a:r>
              <a:rPr lang="en-CA" sz="4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2383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900" decel="100000" fill="hold"/>
                                        <p:tgtEl>
                                          <p:spTgt spid="11"/>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173067B4-ADAB-0A3D-2899-6D71DAB07697}"/>
              </a:ext>
            </a:extLst>
          </p:cNvPr>
          <p:cNvSpPr txBox="1"/>
          <p:nvPr/>
        </p:nvSpPr>
        <p:spPr>
          <a:xfrm>
            <a:off x="0" y="946607"/>
            <a:ext cx="24793575" cy="1107996"/>
          </a:xfrm>
          <a:prstGeom prst="rect">
            <a:avLst/>
          </a:prstGeom>
          <a:noFill/>
        </p:spPr>
        <p:txBody>
          <a:bodyPr wrap="square" rtlCol="0">
            <a:spAutoFit/>
          </a:bodyPr>
          <a:lstStyle/>
          <a:p>
            <a:pPr algn="ctr"/>
            <a:r>
              <a:rPr lang="en-US" altLang="zh-CN" sz="6600" i="1" dirty="0">
                <a:latin typeface="+mj-lt"/>
                <a:cs typeface="Calibri" panose="020F0502020204030204" pitchFamily="34" charset="0"/>
              </a:rPr>
              <a:t>Application</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on</a:t>
            </a:r>
            <a:r>
              <a:rPr lang="zh-CN" altLang="en-US" sz="6600" i="1" dirty="0">
                <a:latin typeface="+mj-lt"/>
                <a:cs typeface="Calibri" panose="020F0502020204030204" pitchFamily="34" charset="0"/>
              </a:rPr>
              <a:t> </a:t>
            </a:r>
            <a:r>
              <a:rPr lang="en-US" altLang="zh-CN" sz="6600" i="1" dirty="0">
                <a:solidFill>
                  <a:schemeClr val="bg2">
                    <a:lumMod val="75000"/>
                  </a:schemeClr>
                </a:solidFill>
                <a:latin typeface="+mj-lt"/>
                <a:cs typeface="Calibri" panose="020F0502020204030204" pitchFamily="34" charset="0"/>
              </a:rPr>
              <a:t>Industrial</a:t>
            </a:r>
            <a:r>
              <a:rPr lang="zh-CN" altLang="en-US" sz="6600" i="1" dirty="0">
                <a:solidFill>
                  <a:schemeClr val="bg2">
                    <a:lumMod val="75000"/>
                  </a:schemeClr>
                </a:solidFill>
                <a:latin typeface="+mj-lt"/>
                <a:cs typeface="Calibri" panose="020F0502020204030204" pitchFamily="34" charset="0"/>
              </a:rPr>
              <a:t> </a:t>
            </a:r>
            <a:r>
              <a:rPr lang="en-US" altLang="zh-CN" sz="6600" i="1" dirty="0">
                <a:solidFill>
                  <a:schemeClr val="bg2">
                    <a:lumMod val="75000"/>
                  </a:schemeClr>
                </a:solidFill>
                <a:latin typeface="+mj-lt"/>
                <a:cs typeface="Calibri" panose="020F0502020204030204" pitchFamily="34" charset="0"/>
              </a:rPr>
              <a:t>Scenarios</a:t>
            </a:r>
            <a:endParaRPr kumimoji="1" lang="en-US" altLang="zh-CN" sz="6600" i="1" dirty="0">
              <a:solidFill>
                <a:schemeClr val="bg2">
                  <a:lumMod val="75000"/>
                </a:schemeClr>
              </a:solidFill>
              <a:latin typeface="+mj-lt"/>
              <a:cs typeface="Calibri" panose="020F0502020204030204" pitchFamily="34" charset="0"/>
            </a:endParaRPr>
          </a:p>
        </p:txBody>
      </p:sp>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185712" y="2202109"/>
              <a:ext cx="2268000" cy="431107"/>
            </a:xfrm>
            <a:prstGeom prst="rect">
              <a:avLst/>
            </a:prstGeom>
            <a:grpFill/>
          </p:spPr>
        </p:pic>
      </p:grpSp>
      <p:sp>
        <p:nvSpPr>
          <p:cNvPr id="62" name="文本框 12">
            <a:extLst>
              <a:ext uri="{FF2B5EF4-FFF2-40B4-BE49-F238E27FC236}">
                <a16:creationId xmlns:a16="http://schemas.microsoft.com/office/drawing/2014/main" id="{DF7A98C1-30B1-D75F-D347-ECD6A0336E8D}"/>
              </a:ext>
            </a:extLst>
          </p:cNvPr>
          <p:cNvSpPr txBox="1"/>
          <p:nvPr/>
        </p:nvSpPr>
        <p:spPr>
          <a:xfrm>
            <a:off x="975829" y="5798570"/>
            <a:ext cx="696024" cy="593111"/>
          </a:xfrm>
          <a:prstGeom prst="rect">
            <a:avLst/>
          </a:prstGeom>
          <a:noFill/>
        </p:spPr>
        <p:txBody>
          <a:bodyPr wrap="none" rtlCol="0">
            <a:spAutoFit/>
          </a:bodyPr>
          <a:lstStyle/>
          <a:p>
            <a:pPr algn="ctr"/>
            <a:r>
              <a:rPr kumimoji="1" lang="en-US" altLang="zh-CN" sz="3254" dirty="0">
                <a:latin typeface="Arial" panose="020B0604020202020204" pitchFamily="34" charset="0"/>
                <a:cs typeface="Arial" panose="020B0604020202020204" pitchFamily="34" charset="0"/>
              </a:rPr>
              <a:t>(a)</a:t>
            </a:r>
            <a:endParaRPr kumimoji="1" lang="zh-CN" altLang="en-US" sz="3254" dirty="0">
              <a:latin typeface="Arial" panose="020B0604020202020204" pitchFamily="34" charset="0"/>
              <a:cs typeface="Arial" panose="020B0604020202020204" pitchFamily="34" charset="0"/>
            </a:endParaRPr>
          </a:p>
        </p:txBody>
      </p:sp>
      <p:sp>
        <p:nvSpPr>
          <p:cNvPr id="69" name="文本框 22">
            <a:extLst>
              <a:ext uri="{FF2B5EF4-FFF2-40B4-BE49-F238E27FC236}">
                <a16:creationId xmlns:a16="http://schemas.microsoft.com/office/drawing/2014/main" id="{24A6DEAC-1F9E-2F2F-BBBC-B9F5273BABF2}"/>
              </a:ext>
            </a:extLst>
          </p:cNvPr>
          <p:cNvSpPr txBox="1"/>
          <p:nvPr/>
        </p:nvSpPr>
        <p:spPr>
          <a:xfrm>
            <a:off x="975829" y="8909712"/>
            <a:ext cx="696024" cy="593111"/>
          </a:xfrm>
          <a:prstGeom prst="rect">
            <a:avLst/>
          </a:prstGeom>
          <a:noFill/>
        </p:spPr>
        <p:txBody>
          <a:bodyPr wrap="none" rtlCol="0">
            <a:spAutoFit/>
          </a:bodyPr>
          <a:lstStyle/>
          <a:p>
            <a:pPr algn="ctr"/>
            <a:r>
              <a:rPr kumimoji="1" lang="en-US" altLang="zh-CN" sz="3254" dirty="0">
                <a:latin typeface="Arial" panose="020B0604020202020204" pitchFamily="34" charset="0"/>
                <a:cs typeface="Arial" panose="020B0604020202020204" pitchFamily="34" charset="0"/>
              </a:rPr>
              <a:t>(b)</a:t>
            </a:r>
            <a:endParaRPr kumimoji="1" lang="zh-CN" altLang="en-US" sz="3254" dirty="0">
              <a:latin typeface="Arial" panose="020B0604020202020204" pitchFamily="34" charset="0"/>
              <a:cs typeface="Arial" panose="020B0604020202020204" pitchFamily="34" charset="0"/>
            </a:endParaRPr>
          </a:p>
        </p:txBody>
      </p:sp>
      <p:sp>
        <p:nvSpPr>
          <p:cNvPr id="70" name="文本框 23">
            <a:extLst>
              <a:ext uri="{FF2B5EF4-FFF2-40B4-BE49-F238E27FC236}">
                <a16:creationId xmlns:a16="http://schemas.microsoft.com/office/drawing/2014/main" id="{E542DF99-06D5-B71F-0184-6E37E39F33D9}"/>
              </a:ext>
            </a:extLst>
          </p:cNvPr>
          <p:cNvSpPr txBox="1"/>
          <p:nvPr/>
        </p:nvSpPr>
        <p:spPr>
          <a:xfrm>
            <a:off x="2708430" y="10867672"/>
            <a:ext cx="2294218"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RGB Image</a:t>
            </a:r>
            <a:endParaRPr kumimoji="1" lang="zh-CN" altLang="en-US" sz="3152" dirty="0">
              <a:latin typeface="Arial" panose="020B0604020202020204" pitchFamily="34" charset="0"/>
              <a:cs typeface="Arial" panose="020B0604020202020204" pitchFamily="34" charset="0"/>
            </a:endParaRPr>
          </a:p>
        </p:txBody>
      </p:sp>
      <p:sp>
        <p:nvSpPr>
          <p:cNvPr id="71" name="文本框 24">
            <a:extLst>
              <a:ext uri="{FF2B5EF4-FFF2-40B4-BE49-F238E27FC236}">
                <a16:creationId xmlns:a16="http://schemas.microsoft.com/office/drawing/2014/main" id="{C29FD6BD-89DA-DFD6-828C-345A689DD3B1}"/>
              </a:ext>
            </a:extLst>
          </p:cNvPr>
          <p:cNvSpPr txBox="1"/>
          <p:nvPr/>
        </p:nvSpPr>
        <p:spPr>
          <a:xfrm>
            <a:off x="6863043" y="10867672"/>
            <a:ext cx="2563651"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Ground</a:t>
            </a:r>
            <a:r>
              <a:rPr kumimoji="1" lang="zh-CN" altLang="en-US" sz="3152" dirty="0">
                <a:latin typeface="Arial" panose="020B0604020202020204" pitchFamily="34" charset="0"/>
                <a:cs typeface="Arial" panose="020B0604020202020204" pitchFamily="34" charset="0"/>
              </a:rPr>
              <a:t> </a:t>
            </a:r>
            <a:r>
              <a:rPr kumimoji="1" lang="en-US" altLang="zh-CN" sz="3152" dirty="0">
                <a:latin typeface="Arial" panose="020B0604020202020204" pitchFamily="34" charset="0"/>
                <a:cs typeface="Arial" panose="020B0604020202020204" pitchFamily="34" charset="0"/>
              </a:rPr>
              <a:t>Truth</a:t>
            </a:r>
            <a:endParaRPr kumimoji="1" lang="zh-CN" altLang="en-US" sz="3152" dirty="0">
              <a:latin typeface="Arial" panose="020B0604020202020204" pitchFamily="34" charset="0"/>
              <a:cs typeface="Arial" panose="020B0604020202020204" pitchFamily="34" charset="0"/>
            </a:endParaRPr>
          </a:p>
        </p:txBody>
      </p:sp>
      <p:sp>
        <p:nvSpPr>
          <p:cNvPr id="72" name="文本框 25">
            <a:extLst>
              <a:ext uri="{FF2B5EF4-FFF2-40B4-BE49-F238E27FC236}">
                <a16:creationId xmlns:a16="http://schemas.microsoft.com/office/drawing/2014/main" id="{31681CB7-CF5A-A91E-F5E8-7FC2B0883A27}"/>
              </a:ext>
            </a:extLst>
          </p:cNvPr>
          <p:cNvSpPr txBox="1"/>
          <p:nvPr/>
        </p:nvSpPr>
        <p:spPr>
          <a:xfrm>
            <a:off x="11828903"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1</a:t>
            </a:r>
            <a:endParaRPr kumimoji="1" lang="zh-CN" altLang="en-US" sz="3152" baseline="30000" dirty="0">
              <a:latin typeface="Arial" panose="020B0604020202020204" pitchFamily="34" charset="0"/>
              <a:cs typeface="Arial" panose="020B0604020202020204" pitchFamily="34" charset="0"/>
            </a:endParaRPr>
          </a:p>
        </p:txBody>
      </p:sp>
      <p:sp>
        <p:nvSpPr>
          <p:cNvPr id="73" name="文本框 26">
            <a:extLst>
              <a:ext uri="{FF2B5EF4-FFF2-40B4-BE49-F238E27FC236}">
                <a16:creationId xmlns:a16="http://schemas.microsoft.com/office/drawing/2014/main" id="{E23CAB16-6854-CB07-54E5-80B326BA6337}"/>
              </a:ext>
            </a:extLst>
          </p:cNvPr>
          <p:cNvSpPr txBox="1"/>
          <p:nvPr/>
        </p:nvSpPr>
        <p:spPr>
          <a:xfrm>
            <a:off x="16118228"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2</a:t>
            </a:r>
            <a:endParaRPr kumimoji="1" lang="zh-CN" altLang="en-US" sz="3152" baseline="30000" dirty="0">
              <a:latin typeface="Arial" panose="020B0604020202020204" pitchFamily="34" charset="0"/>
              <a:cs typeface="Arial" panose="020B0604020202020204" pitchFamily="34" charset="0"/>
            </a:endParaRPr>
          </a:p>
        </p:txBody>
      </p:sp>
      <p:sp>
        <p:nvSpPr>
          <p:cNvPr id="74" name="文本框 27">
            <a:extLst>
              <a:ext uri="{FF2B5EF4-FFF2-40B4-BE49-F238E27FC236}">
                <a16:creationId xmlns:a16="http://schemas.microsoft.com/office/drawing/2014/main" id="{7D7B8BD8-C305-850B-C4FD-14627ADB296F}"/>
              </a:ext>
            </a:extLst>
          </p:cNvPr>
          <p:cNvSpPr txBox="1"/>
          <p:nvPr/>
        </p:nvSpPr>
        <p:spPr>
          <a:xfrm>
            <a:off x="20407560"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3</a:t>
            </a:r>
            <a:endParaRPr kumimoji="1" lang="zh-CN" altLang="en-US" sz="3152" baseline="30000" dirty="0">
              <a:latin typeface="Arial" panose="020B0604020202020204" pitchFamily="34" charset="0"/>
              <a:cs typeface="Arial" panose="020B0604020202020204" pitchFamily="34" charset="0"/>
            </a:endParaRPr>
          </a:p>
        </p:txBody>
      </p:sp>
      <p:sp>
        <p:nvSpPr>
          <p:cNvPr id="3" name="文本框 25">
            <a:extLst>
              <a:ext uri="{FF2B5EF4-FFF2-40B4-BE49-F238E27FC236}">
                <a16:creationId xmlns:a16="http://schemas.microsoft.com/office/drawing/2014/main" id="{C6C18617-A810-AE43-1A2F-05323588DBC6}"/>
              </a:ext>
            </a:extLst>
          </p:cNvPr>
          <p:cNvSpPr txBox="1"/>
          <p:nvPr/>
        </p:nvSpPr>
        <p:spPr>
          <a:xfrm>
            <a:off x="0" y="13617779"/>
            <a:ext cx="13754585" cy="577402"/>
          </a:xfrm>
          <a:prstGeom prst="rect">
            <a:avLst/>
          </a:prstGeom>
          <a:noFill/>
        </p:spPr>
        <p:txBody>
          <a:bodyPr wrap="square" rtlCol="0">
            <a:spAutoFit/>
          </a:bodyPr>
          <a:lstStyle/>
          <a:p>
            <a:pPr algn="ctr"/>
            <a:r>
              <a:rPr kumimoji="1" lang="en-US" altLang="zh-CN" sz="3152" dirty="0">
                <a:latin typeface="Arial" panose="020B0604020202020204" pitchFamily="34" charset="0"/>
                <a:cs typeface="Arial" panose="020B0604020202020204" pitchFamily="34" charset="0"/>
              </a:rPr>
              <a:t>Note: SAM</a:t>
            </a:r>
            <a:r>
              <a:rPr kumimoji="1" lang="en-US" altLang="zh-CN" sz="3152" baseline="30000" dirty="0">
                <a:latin typeface="Arial" panose="020B0604020202020204" pitchFamily="34" charset="0"/>
                <a:cs typeface="Arial" panose="020B0604020202020204" pitchFamily="34" charset="0"/>
              </a:rPr>
              <a:t>1/2/3</a:t>
            </a:r>
            <a:r>
              <a:rPr kumimoji="1" lang="zh-CN" altLang="en-US" sz="3152" baseline="30000" dirty="0">
                <a:latin typeface="Arial" panose="020B0604020202020204" pitchFamily="34" charset="0"/>
                <a:cs typeface="Arial" panose="020B0604020202020204" pitchFamily="34" charset="0"/>
              </a:rPr>
              <a:t> </a:t>
            </a:r>
            <a:r>
              <a:rPr kumimoji="1" lang="en-US" altLang="zh-CN" sz="3152" dirty="0">
                <a:latin typeface="Arial" panose="020B0604020202020204" pitchFamily="34" charset="0"/>
                <a:cs typeface="Arial" panose="020B0604020202020204" pitchFamily="34" charset="0"/>
              </a:rPr>
              <a:t>mean using Click, Box, and Everything modes respectively</a:t>
            </a:r>
            <a:endParaRPr kumimoji="1" lang="zh-CN" altLang="en-US" sz="3152" baseline="30000" dirty="0">
              <a:latin typeface="Arial" panose="020B0604020202020204" pitchFamily="34" charset="0"/>
              <a:cs typeface="Arial" panose="020B0604020202020204" pitchFamily="34" charset="0"/>
            </a:endParaRPr>
          </a:p>
        </p:txBody>
      </p:sp>
      <p:sp>
        <p:nvSpPr>
          <p:cNvPr id="4" name="Rounded Rectangle 3">
            <a:extLst>
              <a:ext uri="{FF2B5EF4-FFF2-40B4-BE49-F238E27FC236}">
                <a16:creationId xmlns:a16="http://schemas.microsoft.com/office/drawing/2014/main" id="{4F630A6D-56BD-0EFD-F56F-0BF361863193}"/>
              </a:ext>
            </a:extLst>
          </p:cNvPr>
          <p:cNvSpPr/>
          <p:nvPr/>
        </p:nvSpPr>
        <p:spPr>
          <a:xfrm>
            <a:off x="8664699" y="3110035"/>
            <a:ext cx="7532444" cy="914400"/>
          </a:xfrm>
          <a:prstGeom prst="roundRect">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i="1" u="sng" dirty="0">
                <a:solidFill>
                  <a:schemeClr val="tx1"/>
                </a:solidFill>
                <a:latin typeface="+mj-lt"/>
                <a:cs typeface="Calibri" panose="020F0502020204030204" pitchFamily="34" charset="0"/>
              </a:rPr>
              <a:t>Anomaly</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Detection</a:t>
            </a:r>
            <a:endParaRPr lang="en-US" sz="4000" i="1" u="sng" dirty="0">
              <a:solidFill>
                <a:schemeClr val="tx1"/>
              </a:solidFill>
              <a:latin typeface="+mj-lt"/>
              <a:cs typeface="Calibri" panose="020F0502020204030204" pitchFamily="34" charset="0"/>
            </a:endParaRPr>
          </a:p>
        </p:txBody>
      </p:sp>
      <p:pic>
        <p:nvPicPr>
          <p:cNvPr id="21" name="图片 40">
            <a:extLst>
              <a:ext uri="{FF2B5EF4-FFF2-40B4-BE49-F238E27FC236}">
                <a16:creationId xmlns:a16="http://schemas.microsoft.com/office/drawing/2014/main" id="{7F41274D-873A-A2AB-1B7D-0B68652AAE83}"/>
              </a:ext>
            </a:extLst>
          </p:cNvPr>
          <p:cNvPicPr>
            <a:picLocks/>
          </p:cNvPicPr>
          <p:nvPr/>
        </p:nvPicPr>
        <p:blipFill>
          <a:blip r:embed="rId5"/>
          <a:stretch>
            <a:fillRect/>
          </a:stretch>
        </p:blipFill>
        <p:spPr>
          <a:xfrm>
            <a:off x="6095009" y="7789764"/>
            <a:ext cx="4099723" cy="2928375"/>
          </a:xfrm>
          <a:prstGeom prst="rect">
            <a:avLst/>
          </a:prstGeom>
        </p:spPr>
      </p:pic>
      <p:pic>
        <p:nvPicPr>
          <p:cNvPr id="22" name="图片 19">
            <a:extLst>
              <a:ext uri="{FF2B5EF4-FFF2-40B4-BE49-F238E27FC236}">
                <a16:creationId xmlns:a16="http://schemas.microsoft.com/office/drawing/2014/main" id="{B3C01E43-AECB-1E13-F20E-DF156A2FF100}"/>
              </a:ext>
            </a:extLst>
          </p:cNvPr>
          <p:cNvPicPr>
            <a:picLocks/>
          </p:cNvPicPr>
          <p:nvPr/>
        </p:nvPicPr>
        <p:blipFill>
          <a:blip r:embed="rId6"/>
          <a:stretch>
            <a:fillRect/>
          </a:stretch>
        </p:blipFill>
        <p:spPr>
          <a:xfrm>
            <a:off x="6095011" y="4678622"/>
            <a:ext cx="4099723" cy="2928375"/>
          </a:xfrm>
          <a:prstGeom prst="rect">
            <a:avLst/>
          </a:prstGeom>
        </p:spPr>
      </p:pic>
      <p:pic>
        <p:nvPicPr>
          <p:cNvPr id="23" name="图片 2">
            <a:extLst>
              <a:ext uri="{FF2B5EF4-FFF2-40B4-BE49-F238E27FC236}">
                <a16:creationId xmlns:a16="http://schemas.microsoft.com/office/drawing/2014/main" id="{9904C378-DD71-7D08-3047-0B9B49573680}"/>
              </a:ext>
            </a:extLst>
          </p:cNvPr>
          <p:cNvPicPr>
            <a:picLocks/>
          </p:cNvPicPr>
          <p:nvPr/>
        </p:nvPicPr>
        <p:blipFill>
          <a:blip r:embed="rId7"/>
          <a:stretch>
            <a:fillRect/>
          </a:stretch>
        </p:blipFill>
        <p:spPr>
          <a:xfrm>
            <a:off x="10384340" y="4678622"/>
            <a:ext cx="4099723" cy="2928375"/>
          </a:xfrm>
          <a:prstGeom prst="rect">
            <a:avLst/>
          </a:prstGeom>
        </p:spPr>
      </p:pic>
      <p:pic>
        <p:nvPicPr>
          <p:cNvPr id="24" name="图片 9">
            <a:extLst>
              <a:ext uri="{FF2B5EF4-FFF2-40B4-BE49-F238E27FC236}">
                <a16:creationId xmlns:a16="http://schemas.microsoft.com/office/drawing/2014/main" id="{5B4B5A27-614D-26B4-0467-BDE37478A8DC}"/>
              </a:ext>
            </a:extLst>
          </p:cNvPr>
          <p:cNvPicPr>
            <a:picLocks/>
          </p:cNvPicPr>
          <p:nvPr/>
        </p:nvPicPr>
        <p:blipFill>
          <a:blip r:embed="rId6"/>
          <a:stretch>
            <a:fillRect/>
          </a:stretch>
        </p:blipFill>
        <p:spPr>
          <a:xfrm>
            <a:off x="1805682" y="4678622"/>
            <a:ext cx="4099723" cy="2928375"/>
          </a:xfrm>
          <a:prstGeom prst="rect">
            <a:avLst/>
          </a:prstGeom>
        </p:spPr>
      </p:pic>
      <p:pic>
        <p:nvPicPr>
          <p:cNvPr id="25" name="图片 13">
            <a:extLst>
              <a:ext uri="{FF2B5EF4-FFF2-40B4-BE49-F238E27FC236}">
                <a16:creationId xmlns:a16="http://schemas.microsoft.com/office/drawing/2014/main" id="{59E82C2C-409E-6FC7-C5C5-9A70EFBFA449}"/>
              </a:ext>
            </a:extLst>
          </p:cNvPr>
          <p:cNvPicPr>
            <a:picLocks/>
          </p:cNvPicPr>
          <p:nvPr/>
        </p:nvPicPr>
        <p:blipFill>
          <a:blip r:embed="rId8"/>
          <a:stretch>
            <a:fillRect/>
          </a:stretch>
        </p:blipFill>
        <p:spPr>
          <a:xfrm>
            <a:off x="14673669" y="4678622"/>
            <a:ext cx="4099723" cy="2928375"/>
          </a:xfrm>
          <a:prstGeom prst="rect">
            <a:avLst/>
          </a:prstGeom>
        </p:spPr>
      </p:pic>
      <p:pic>
        <p:nvPicPr>
          <p:cNvPr id="26" name="图片 16">
            <a:extLst>
              <a:ext uri="{FF2B5EF4-FFF2-40B4-BE49-F238E27FC236}">
                <a16:creationId xmlns:a16="http://schemas.microsoft.com/office/drawing/2014/main" id="{4E18E239-F61B-68E6-9169-C64A9E584B7B}"/>
              </a:ext>
            </a:extLst>
          </p:cNvPr>
          <p:cNvPicPr>
            <a:picLocks/>
          </p:cNvPicPr>
          <p:nvPr/>
        </p:nvPicPr>
        <p:blipFill>
          <a:blip r:embed="rId9"/>
          <a:stretch>
            <a:fillRect/>
          </a:stretch>
        </p:blipFill>
        <p:spPr>
          <a:xfrm>
            <a:off x="18962994" y="4678622"/>
            <a:ext cx="4099723" cy="2928375"/>
          </a:xfrm>
          <a:prstGeom prst="rect">
            <a:avLst/>
          </a:prstGeom>
        </p:spPr>
      </p:pic>
      <p:pic>
        <p:nvPicPr>
          <p:cNvPr id="27" name="图片 18">
            <a:extLst>
              <a:ext uri="{FF2B5EF4-FFF2-40B4-BE49-F238E27FC236}">
                <a16:creationId xmlns:a16="http://schemas.microsoft.com/office/drawing/2014/main" id="{5C7697D5-EEE9-D46A-FE90-74E49632FAB6}"/>
              </a:ext>
            </a:extLst>
          </p:cNvPr>
          <p:cNvPicPr>
            <a:picLocks/>
          </p:cNvPicPr>
          <p:nvPr/>
        </p:nvPicPr>
        <p:blipFill>
          <a:blip r:embed="rId10">
            <a:duotone>
              <a:prstClr val="black"/>
              <a:schemeClr val="accent5">
                <a:tint val="45000"/>
                <a:satMod val="400000"/>
              </a:schemeClr>
            </a:duotone>
            <a:alphaModFix amt="50000"/>
          </a:blip>
          <a:stretch>
            <a:fillRect/>
          </a:stretch>
        </p:blipFill>
        <p:spPr>
          <a:xfrm>
            <a:off x="6095011" y="4678622"/>
            <a:ext cx="4099723" cy="2928375"/>
          </a:xfrm>
          <a:prstGeom prst="rect">
            <a:avLst/>
          </a:prstGeom>
        </p:spPr>
      </p:pic>
      <p:pic>
        <p:nvPicPr>
          <p:cNvPr id="28" name="图片 34">
            <a:extLst>
              <a:ext uri="{FF2B5EF4-FFF2-40B4-BE49-F238E27FC236}">
                <a16:creationId xmlns:a16="http://schemas.microsoft.com/office/drawing/2014/main" id="{8A81A85A-DCCE-006A-80C0-9FFF7C955FD9}"/>
              </a:ext>
            </a:extLst>
          </p:cNvPr>
          <p:cNvPicPr>
            <a:picLocks/>
          </p:cNvPicPr>
          <p:nvPr/>
        </p:nvPicPr>
        <p:blipFill>
          <a:blip r:embed="rId11"/>
          <a:stretch>
            <a:fillRect/>
          </a:stretch>
        </p:blipFill>
        <p:spPr>
          <a:xfrm>
            <a:off x="10384336" y="7789764"/>
            <a:ext cx="4099723" cy="2928375"/>
          </a:xfrm>
          <a:prstGeom prst="rect">
            <a:avLst/>
          </a:prstGeom>
        </p:spPr>
      </p:pic>
      <p:pic>
        <p:nvPicPr>
          <p:cNvPr id="29" name="图片 36">
            <a:extLst>
              <a:ext uri="{FF2B5EF4-FFF2-40B4-BE49-F238E27FC236}">
                <a16:creationId xmlns:a16="http://schemas.microsoft.com/office/drawing/2014/main" id="{4A25061E-782A-C495-C96B-717A3133C17F}"/>
              </a:ext>
            </a:extLst>
          </p:cNvPr>
          <p:cNvPicPr>
            <a:picLocks/>
          </p:cNvPicPr>
          <p:nvPr/>
        </p:nvPicPr>
        <p:blipFill>
          <a:blip r:embed="rId5"/>
          <a:stretch>
            <a:fillRect/>
          </a:stretch>
        </p:blipFill>
        <p:spPr>
          <a:xfrm>
            <a:off x="1805682" y="7789764"/>
            <a:ext cx="4099723" cy="2928375"/>
          </a:xfrm>
          <a:prstGeom prst="rect">
            <a:avLst/>
          </a:prstGeom>
        </p:spPr>
      </p:pic>
      <p:pic>
        <p:nvPicPr>
          <p:cNvPr id="30" name="图片 37">
            <a:extLst>
              <a:ext uri="{FF2B5EF4-FFF2-40B4-BE49-F238E27FC236}">
                <a16:creationId xmlns:a16="http://schemas.microsoft.com/office/drawing/2014/main" id="{C5D3F7D0-59E9-510E-2B3C-A63DA0F8805C}"/>
              </a:ext>
            </a:extLst>
          </p:cNvPr>
          <p:cNvPicPr>
            <a:picLocks/>
          </p:cNvPicPr>
          <p:nvPr/>
        </p:nvPicPr>
        <p:blipFill>
          <a:blip r:embed="rId12"/>
          <a:stretch>
            <a:fillRect/>
          </a:stretch>
        </p:blipFill>
        <p:spPr>
          <a:xfrm>
            <a:off x="14673663" y="7789764"/>
            <a:ext cx="4099723" cy="2928375"/>
          </a:xfrm>
          <a:prstGeom prst="rect">
            <a:avLst/>
          </a:prstGeom>
        </p:spPr>
      </p:pic>
      <p:pic>
        <p:nvPicPr>
          <p:cNvPr id="31" name="图片 38">
            <a:extLst>
              <a:ext uri="{FF2B5EF4-FFF2-40B4-BE49-F238E27FC236}">
                <a16:creationId xmlns:a16="http://schemas.microsoft.com/office/drawing/2014/main" id="{AB354C4B-9EF9-A528-C0E4-3BD90F030CA8}"/>
              </a:ext>
            </a:extLst>
          </p:cNvPr>
          <p:cNvPicPr>
            <a:picLocks/>
          </p:cNvPicPr>
          <p:nvPr/>
        </p:nvPicPr>
        <p:blipFill>
          <a:blip r:embed="rId13"/>
          <a:stretch>
            <a:fillRect/>
          </a:stretch>
        </p:blipFill>
        <p:spPr>
          <a:xfrm>
            <a:off x="18962994" y="7789764"/>
            <a:ext cx="4099723" cy="2928375"/>
          </a:xfrm>
          <a:prstGeom prst="rect">
            <a:avLst/>
          </a:prstGeom>
        </p:spPr>
      </p:pic>
      <p:pic>
        <p:nvPicPr>
          <p:cNvPr id="32" name="图片 39">
            <a:extLst>
              <a:ext uri="{FF2B5EF4-FFF2-40B4-BE49-F238E27FC236}">
                <a16:creationId xmlns:a16="http://schemas.microsoft.com/office/drawing/2014/main" id="{FB6AE975-C3C4-0C56-7D34-4576ED83D9F4}"/>
              </a:ext>
            </a:extLst>
          </p:cNvPr>
          <p:cNvPicPr>
            <a:picLocks/>
          </p:cNvPicPr>
          <p:nvPr/>
        </p:nvPicPr>
        <p:blipFill>
          <a:blip r:embed="rId14">
            <a:duotone>
              <a:prstClr val="black"/>
              <a:schemeClr val="accent5">
                <a:tint val="45000"/>
                <a:satMod val="400000"/>
              </a:schemeClr>
            </a:duotone>
            <a:alphaModFix amt="50000"/>
          </a:blip>
          <a:stretch>
            <a:fillRect/>
          </a:stretch>
        </p:blipFill>
        <p:spPr>
          <a:xfrm>
            <a:off x="6095009" y="7789764"/>
            <a:ext cx="4099723" cy="2928375"/>
          </a:xfrm>
          <a:prstGeom prst="rect">
            <a:avLst/>
          </a:prstGeom>
        </p:spPr>
      </p:pic>
    </p:spTree>
    <p:extLst>
      <p:ext uri="{BB962C8B-B14F-4D97-AF65-F5344CB8AC3E}">
        <p14:creationId xmlns:p14="http://schemas.microsoft.com/office/powerpoint/2010/main" val="2598890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185712" y="2202109"/>
              <a:ext cx="2268000" cy="431107"/>
            </a:xfrm>
            <a:prstGeom prst="rect">
              <a:avLst/>
            </a:prstGeom>
            <a:grpFill/>
          </p:spPr>
        </p:pic>
      </p:grpSp>
      <p:sp>
        <p:nvSpPr>
          <p:cNvPr id="62" name="文本框 12">
            <a:extLst>
              <a:ext uri="{FF2B5EF4-FFF2-40B4-BE49-F238E27FC236}">
                <a16:creationId xmlns:a16="http://schemas.microsoft.com/office/drawing/2014/main" id="{DF7A98C1-30B1-D75F-D347-ECD6A0336E8D}"/>
              </a:ext>
            </a:extLst>
          </p:cNvPr>
          <p:cNvSpPr txBox="1"/>
          <p:nvPr/>
        </p:nvSpPr>
        <p:spPr>
          <a:xfrm>
            <a:off x="975829" y="5798570"/>
            <a:ext cx="696024" cy="593111"/>
          </a:xfrm>
          <a:prstGeom prst="rect">
            <a:avLst/>
          </a:prstGeom>
          <a:noFill/>
        </p:spPr>
        <p:txBody>
          <a:bodyPr wrap="none" rtlCol="0">
            <a:spAutoFit/>
          </a:bodyPr>
          <a:lstStyle/>
          <a:p>
            <a:pPr algn="ctr"/>
            <a:r>
              <a:rPr kumimoji="1" lang="en-US" altLang="zh-CN" sz="3254" dirty="0">
                <a:latin typeface="Arial" panose="020B0604020202020204" pitchFamily="34" charset="0"/>
                <a:cs typeface="Arial" panose="020B0604020202020204" pitchFamily="34" charset="0"/>
              </a:rPr>
              <a:t>(a)</a:t>
            </a:r>
            <a:endParaRPr kumimoji="1" lang="zh-CN" altLang="en-US" sz="3254" dirty="0">
              <a:latin typeface="Arial" panose="020B0604020202020204" pitchFamily="34" charset="0"/>
              <a:cs typeface="Arial" panose="020B0604020202020204" pitchFamily="34" charset="0"/>
            </a:endParaRPr>
          </a:p>
        </p:txBody>
      </p:sp>
      <p:sp>
        <p:nvSpPr>
          <p:cNvPr id="69" name="文本框 22">
            <a:extLst>
              <a:ext uri="{FF2B5EF4-FFF2-40B4-BE49-F238E27FC236}">
                <a16:creationId xmlns:a16="http://schemas.microsoft.com/office/drawing/2014/main" id="{24A6DEAC-1F9E-2F2F-BBBC-B9F5273BABF2}"/>
              </a:ext>
            </a:extLst>
          </p:cNvPr>
          <p:cNvSpPr txBox="1"/>
          <p:nvPr/>
        </p:nvSpPr>
        <p:spPr>
          <a:xfrm>
            <a:off x="975829" y="8909712"/>
            <a:ext cx="696024" cy="593111"/>
          </a:xfrm>
          <a:prstGeom prst="rect">
            <a:avLst/>
          </a:prstGeom>
          <a:noFill/>
        </p:spPr>
        <p:txBody>
          <a:bodyPr wrap="none" rtlCol="0">
            <a:spAutoFit/>
          </a:bodyPr>
          <a:lstStyle/>
          <a:p>
            <a:pPr algn="ctr"/>
            <a:r>
              <a:rPr kumimoji="1" lang="en-US" altLang="zh-CN" sz="3254" dirty="0">
                <a:latin typeface="Arial" panose="020B0604020202020204" pitchFamily="34" charset="0"/>
                <a:cs typeface="Arial" panose="020B0604020202020204" pitchFamily="34" charset="0"/>
              </a:rPr>
              <a:t>(b)</a:t>
            </a:r>
            <a:endParaRPr kumimoji="1" lang="zh-CN" altLang="en-US" sz="3254" dirty="0">
              <a:latin typeface="Arial" panose="020B0604020202020204" pitchFamily="34" charset="0"/>
              <a:cs typeface="Arial" panose="020B0604020202020204" pitchFamily="34" charset="0"/>
            </a:endParaRPr>
          </a:p>
        </p:txBody>
      </p:sp>
      <p:sp>
        <p:nvSpPr>
          <p:cNvPr id="70" name="文本框 23">
            <a:extLst>
              <a:ext uri="{FF2B5EF4-FFF2-40B4-BE49-F238E27FC236}">
                <a16:creationId xmlns:a16="http://schemas.microsoft.com/office/drawing/2014/main" id="{E542DF99-06D5-B71F-0184-6E37E39F33D9}"/>
              </a:ext>
            </a:extLst>
          </p:cNvPr>
          <p:cNvSpPr txBox="1"/>
          <p:nvPr/>
        </p:nvSpPr>
        <p:spPr>
          <a:xfrm>
            <a:off x="2708430" y="10867672"/>
            <a:ext cx="2294218"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RGB Image</a:t>
            </a:r>
            <a:endParaRPr kumimoji="1" lang="zh-CN" altLang="en-US" sz="3152" dirty="0">
              <a:latin typeface="Arial" panose="020B0604020202020204" pitchFamily="34" charset="0"/>
              <a:cs typeface="Arial" panose="020B0604020202020204" pitchFamily="34" charset="0"/>
            </a:endParaRPr>
          </a:p>
        </p:txBody>
      </p:sp>
      <p:sp>
        <p:nvSpPr>
          <p:cNvPr id="71" name="文本框 24">
            <a:extLst>
              <a:ext uri="{FF2B5EF4-FFF2-40B4-BE49-F238E27FC236}">
                <a16:creationId xmlns:a16="http://schemas.microsoft.com/office/drawing/2014/main" id="{C29FD6BD-89DA-DFD6-828C-345A689DD3B1}"/>
              </a:ext>
            </a:extLst>
          </p:cNvPr>
          <p:cNvSpPr txBox="1"/>
          <p:nvPr/>
        </p:nvSpPr>
        <p:spPr>
          <a:xfrm>
            <a:off x="6863043" y="10867672"/>
            <a:ext cx="2563651"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Ground</a:t>
            </a:r>
            <a:r>
              <a:rPr kumimoji="1" lang="zh-CN" altLang="en-US" sz="3152" dirty="0">
                <a:latin typeface="Arial" panose="020B0604020202020204" pitchFamily="34" charset="0"/>
                <a:cs typeface="Arial" panose="020B0604020202020204" pitchFamily="34" charset="0"/>
              </a:rPr>
              <a:t> </a:t>
            </a:r>
            <a:r>
              <a:rPr kumimoji="1" lang="en-US" altLang="zh-CN" sz="3152" dirty="0">
                <a:latin typeface="Arial" panose="020B0604020202020204" pitchFamily="34" charset="0"/>
                <a:cs typeface="Arial" panose="020B0604020202020204" pitchFamily="34" charset="0"/>
              </a:rPr>
              <a:t>Truth</a:t>
            </a:r>
            <a:endParaRPr kumimoji="1" lang="zh-CN" altLang="en-US" sz="3152" dirty="0">
              <a:latin typeface="Arial" panose="020B0604020202020204" pitchFamily="34" charset="0"/>
              <a:cs typeface="Arial" panose="020B0604020202020204" pitchFamily="34" charset="0"/>
            </a:endParaRPr>
          </a:p>
        </p:txBody>
      </p:sp>
      <p:sp>
        <p:nvSpPr>
          <p:cNvPr id="72" name="文本框 25">
            <a:extLst>
              <a:ext uri="{FF2B5EF4-FFF2-40B4-BE49-F238E27FC236}">
                <a16:creationId xmlns:a16="http://schemas.microsoft.com/office/drawing/2014/main" id="{31681CB7-CF5A-A91E-F5E8-7FC2B0883A27}"/>
              </a:ext>
            </a:extLst>
          </p:cNvPr>
          <p:cNvSpPr txBox="1"/>
          <p:nvPr/>
        </p:nvSpPr>
        <p:spPr>
          <a:xfrm>
            <a:off x="11828903"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1</a:t>
            </a:r>
            <a:endParaRPr kumimoji="1" lang="zh-CN" altLang="en-US" sz="3152" baseline="30000" dirty="0">
              <a:latin typeface="Arial" panose="020B0604020202020204" pitchFamily="34" charset="0"/>
              <a:cs typeface="Arial" panose="020B0604020202020204" pitchFamily="34" charset="0"/>
            </a:endParaRPr>
          </a:p>
        </p:txBody>
      </p:sp>
      <p:sp>
        <p:nvSpPr>
          <p:cNvPr id="73" name="文本框 26">
            <a:extLst>
              <a:ext uri="{FF2B5EF4-FFF2-40B4-BE49-F238E27FC236}">
                <a16:creationId xmlns:a16="http://schemas.microsoft.com/office/drawing/2014/main" id="{E23CAB16-6854-CB07-54E5-80B326BA6337}"/>
              </a:ext>
            </a:extLst>
          </p:cNvPr>
          <p:cNvSpPr txBox="1"/>
          <p:nvPr/>
        </p:nvSpPr>
        <p:spPr>
          <a:xfrm>
            <a:off x="16118228"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2</a:t>
            </a:r>
            <a:endParaRPr kumimoji="1" lang="zh-CN" altLang="en-US" sz="3152" baseline="30000" dirty="0">
              <a:latin typeface="Arial" panose="020B0604020202020204" pitchFamily="34" charset="0"/>
              <a:cs typeface="Arial" panose="020B0604020202020204" pitchFamily="34" charset="0"/>
            </a:endParaRPr>
          </a:p>
        </p:txBody>
      </p:sp>
      <p:sp>
        <p:nvSpPr>
          <p:cNvPr id="74" name="文本框 27">
            <a:extLst>
              <a:ext uri="{FF2B5EF4-FFF2-40B4-BE49-F238E27FC236}">
                <a16:creationId xmlns:a16="http://schemas.microsoft.com/office/drawing/2014/main" id="{7D7B8BD8-C305-850B-C4FD-14627ADB296F}"/>
              </a:ext>
            </a:extLst>
          </p:cNvPr>
          <p:cNvSpPr txBox="1"/>
          <p:nvPr/>
        </p:nvSpPr>
        <p:spPr>
          <a:xfrm>
            <a:off x="20407560" y="10867672"/>
            <a:ext cx="1210589" cy="577402"/>
          </a:xfrm>
          <a:prstGeom prst="rect">
            <a:avLst/>
          </a:prstGeom>
          <a:noFill/>
        </p:spPr>
        <p:txBody>
          <a:bodyPr wrap="none" rtlCol="0">
            <a:spAutoFit/>
          </a:bodyPr>
          <a:lstStyle/>
          <a:p>
            <a:pPr algn="ctr"/>
            <a:r>
              <a:rPr kumimoji="1" lang="en-US" altLang="zh-CN" sz="3152" dirty="0">
                <a:latin typeface="Arial" panose="020B0604020202020204" pitchFamily="34" charset="0"/>
                <a:cs typeface="Arial" panose="020B0604020202020204" pitchFamily="34" charset="0"/>
              </a:rPr>
              <a:t>SAM</a:t>
            </a:r>
            <a:r>
              <a:rPr kumimoji="1" lang="en-US" altLang="zh-CN" sz="3152" baseline="30000" dirty="0">
                <a:latin typeface="Arial" panose="020B0604020202020204" pitchFamily="34" charset="0"/>
                <a:cs typeface="Arial" panose="020B0604020202020204" pitchFamily="34" charset="0"/>
              </a:rPr>
              <a:t>3</a:t>
            </a:r>
            <a:endParaRPr kumimoji="1" lang="zh-CN" altLang="en-US" sz="3152" baseline="30000" dirty="0">
              <a:latin typeface="Arial" panose="020B0604020202020204" pitchFamily="34" charset="0"/>
              <a:cs typeface="Arial" panose="020B0604020202020204" pitchFamily="34" charset="0"/>
            </a:endParaRPr>
          </a:p>
        </p:txBody>
      </p:sp>
      <p:sp>
        <p:nvSpPr>
          <p:cNvPr id="3" name="文本框 25">
            <a:extLst>
              <a:ext uri="{FF2B5EF4-FFF2-40B4-BE49-F238E27FC236}">
                <a16:creationId xmlns:a16="http://schemas.microsoft.com/office/drawing/2014/main" id="{C6C18617-A810-AE43-1A2F-05323588DBC6}"/>
              </a:ext>
            </a:extLst>
          </p:cNvPr>
          <p:cNvSpPr txBox="1"/>
          <p:nvPr/>
        </p:nvSpPr>
        <p:spPr>
          <a:xfrm>
            <a:off x="0" y="13617779"/>
            <a:ext cx="13754585" cy="577402"/>
          </a:xfrm>
          <a:prstGeom prst="rect">
            <a:avLst/>
          </a:prstGeom>
          <a:noFill/>
        </p:spPr>
        <p:txBody>
          <a:bodyPr wrap="square" rtlCol="0">
            <a:spAutoFit/>
          </a:bodyPr>
          <a:lstStyle/>
          <a:p>
            <a:pPr algn="ctr"/>
            <a:r>
              <a:rPr kumimoji="1" lang="en-US" altLang="zh-CN" sz="3152" dirty="0">
                <a:latin typeface="Arial" panose="020B0604020202020204" pitchFamily="34" charset="0"/>
                <a:cs typeface="Arial" panose="020B0604020202020204" pitchFamily="34" charset="0"/>
              </a:rPr>
              <a:t>Note: SAM</a:t>
            </a:r>
            <a:r>
              <a:rPr kumimoji="1" lang="en-US" altLang="zh-CN" sz="3152" baseline="30000" dirty="0">
                <a:latin typeface="Arial" panose="020B0604020202020204" pitchFamily="34" charset="0"/>
                <a:cs typeface="Arial" panose="020B0604020202020204" pitchFamily="34" charset="0"/>
              </a:rPr>
              <a:t>1/2/3</a:t>
            </a:r>
            <a:r>
              <a:rPr kumimoji="1" lang="zh-CN" altLang="en-US" sz="3152" baseline="30000" dirty="0">
                <a:latin typeface="Arial" panose="020B0604020202020204" pitchFamily="34" charset="0"/>
                <a:cs typeface="Arial" panose="020B0604020202020204" pitchFamily="34" charset="0"/>
              </a:rPr>
              <a:t> </a:t>
            </a:r>
            <a:r>
              <a:rPr kumimoji="1" lang="en-US" altLang="zh-CN" sz="3152" dirty="0">
                <a:latin typeface="Arial" panose="020B0604020202020204" pitchFamily="34" charset="0"/>
                <a:cs typeface="Arial" panose="020B0604020202020204" pitchFamily="34" charset="0"/>
              </a:rPr>
              <a:t>mean using Click, Box, and Everything modes respectively</a:t>
            </a:r>
            <a:endParaRPr kumimoji="1" lang="zh-CN" altLang="en-US" sz="3152" baseline="30000" dirty="0">
              <a:latin typeface="Arial" panose="020B0604020202020204" pitchFamily="34" charset="0"/>
              <a:cs typeface="Arial" panose="020B0604020202020204" pitchFamily="34" charset="0"/>
            </a:endParaRPr>
          </a:p>
        </p:txBody>
      </p:sp>
      <p:sp>
        <p:nvSpPr>
          <p:cNvPr id="4" name="Rounded Rectangle 3">
            <a:extLst>
              <a:ext uri="{FF2B5EF4-FFF2-40B4-BE49-F238E27FC236}">
                <a16:creationId xmlns:a16="http://schemas.microsoft.com/office/drawing/2014/main" id="{4F630A6D-56BD-0EFD-F56F-0BF361863193}"/>
              </a:ext>
            </a:extLst>
          </p:cNvPr>
          <p:cNvSpPr/>
          <p:nvPr/>
        </p:nvSpPr>
        <p:spPr>
          <a:xfrm>
            <a:off x="8664699" y="3110035"/>
            <a:ext cx="7532444" cy="914400"/>
          </a:xfrm>
          <a:prstGeom prst="roundRect">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i="1" u="sng" dirty="0">
                <a:solidFill>
                  <a:schemeClr val="tx1"/>
                </a:solidFill>
                <a:latin typeface="+mj-lt"/>
                <a:cs typeface="Calibri" panose="020F0502020204030204" pitchFamily="34" charset="0"/>
              </a:rPr>
              <a:t>Surface</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Defect</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Detection</a:t>
            </a:r>
            <a:endParaRPr lang="en-US" sz="4000" i="1" u="sng" dirty="0">
              <a:solidFill>
                <a:schemeClr val="tx1"/>
              </a:solidFill>
              <a:latin typeface="+mj-lt"/>
              <a:cs typeface="Calibri" panose="020F0502020204030204" pitchFamily="34" charset="0"/>
            </a:endParaRPr>
          </a:p>
        </p:txBody>
      </p:sp>
      <p:pic>
        <p:nvPicPr>
          <p:cNvPr id="33" name="图片 16">
            <a:extLst>
              <a:ext uri="{FF2B5EF4-FFF2-40B4-BE49-F238E27FC236}">
                <a16:creationId xmlns:a16="http://schemas.microsoft.com/office/drawing/2014/main" id="{A1C8F600-3454-BC27-B846-33D3970F29FF}"/>
              </a:ext>
            </a:extLst>
          </p:cNvPr>
          <p:cNvPicPr>
            <a:picLocks/>
          </p:cNvPicPr>
          <p:nvPr/>
        </p:nvPicPr>
        <p:blipFill>
          <a:blip r:embed="rId5"/>
          <a:stretch>
            <a:fillRect/>
          </a:stretch>
        </p:blipFill>
        <p:spPr>
          <a:xfrm>
            <a:off x="6095009" y="4705371"/>
            <a:ext cx="4099723" cy="2928375"/>
          </a:xfrm>
          <a:prstGeom prst="rect">
            <a:avLst/>
          </a:prstGeom>
        </p:spPr>
      </p:pic>
      <p:pic>
        <p:nvPicPr>
          <p:cNvPr id="34" name="图片 15">
            <a:extLst>
              <a:ext uri="{FF2B5EF4-FFF2-40B4-BE49-F238E27FC236}">
                <a16:creationId xmlns:a16="http://schemas.microsoft.com/office/drawing/2014/main" id="{8D8AE4E7-E7E6-E6AF-C128-212F80BD911D}"/>
              </a:ext>
            </a:extLst>
          </p:cNvPr>
          <p:cNvPicPr>
            <a:picLocks/>
          </p:cNvPicPr>
          <p:nvPr/>
        </p:nvPicPr>
        <p:blipFill>
          <a:blip r:embed="rId6"/>
          <a:stretch>
            <a:fillRect/>
          </a:stretch>
        </p:blipFill>
        <p:spPr>
          <a:xfrm>
            <a:off x="6095009" y="7816513"/>
            <a:ext cx="4099723" cy="2928375"/>
          </a:xfrm>
          <a:prstGeom prst="rect">
            <a:avLst/>
          </a:prstGeom>
        </p:spPr>
      </p:pic>
      <p:pic>
        <p:nvPicPr>
          <p:cNvPr id="35" name="图片 46">
            <a:extLst>
              <a:ext uri="{FF2B5EF4-FFF2-40B4-BE49-F238E27FC236}">
                <a16:creationId xmlns:a16="http://schemas.microsoft.com/office/drawing/2014/main" id="{F4FE998A-FE05-3996-FE3D-7779DDDD3424}"/>
              </a:ext>
            </a:extLst>
          </p:cNvPr>
          <p:cNvPicPr>
            <a:picLocks/>
          </p:cNvPicPr>
          <p:nvPr/>
        </p:nvPicPr>
        <p:blipFill>
          <a:blip r:embed="rId7"/>
          <a:stretch>
            <a:fillRect/>
          </a:stretch>
        </p:blipFill>
        <p:spPr>
          <a:xfrm>
            <a:off x="10384336" y="4705371"/>
            <a:ext cx="4099723" cy="2928375"/>
          </a:xfrm>
          <a:prstGeom prst="rect">
            <a:avLst/>
          </a:prstGeom>
        </p:spPr>
      </p:pic>
      <p:pic>
        <p:nvPicPr>
          <p:cNvPr id="36" name="图片 1">
            <a:extLst>
              <a:ext uri="{FF2B5EF4-FFF2-40B4-BE49-F238E27FC236}">
                <a16:creationId xmlns:a16="http://schemas.microsoft.com/office/drawing/2014/main" id="{CD2AC4BF-76E0-ED35-F308-124D3A48949C}"/>
              </a:ext>
            </a:extLst>
          </p:cNvPr>
          <p:cNvPicPr>
            <a:picLocks/>
          </p:cNvPicPr>
          <p:nvPr/>
        </p:nvPicPr>
        <p:blipFill>
          <a:blip r:embed="rId8"/>
          <a:stretch>
            <a:fillRect/>
          </a:stretch>
        </p:blipFill>
        <p:spPr>
          <a:xfrm>
            <a:off x="14673663" y="4705371"/>
            <a:ext cx="4099723" cy="2928375"/>
          </a:xfrm>
          <a:prstGeom prst="rect">
            <a:avLst/>
          </a:prstGeom>
        </p:spPr>
      </p:pic>
      <p:pic>
        <p:nvPicPr>
          <p:cNvPr id="37" name="图片 3">
            <a:extLst>
              <a:ext uri="{FF2B5EF4-FFF2-40B4-BE49-F238E27FC236}">
                <a16:creationId xmlns:a16="http://schemas.microsoft.com/office/drawing/2014/main" id="{5F2B3661-12E0-740C-3185-164433533813}"/>
              </a:ext>
            </a:extLst>
          </p:cNvPr>
          <p:cNvPicPr>
            <a:picLocks/>
          </p:cNvPicPr>
          <p:nvPr/>
        </p:nvPicPr>
        <p:blipFill>
          <a:blip r:embed="rId5"/>
          <a:stretch>
            <a:fillRect/>
          </a:stretch>
        </p:blipFill>
        <p:spPr>
          <a:xfrm>
            <a:off x="1805682" y="4705371"/>
            <a:ext cx="4099723" cy="2928375"/>
          </a:xfrm>
          <a:prstGeom prst="rect">
            <a:avLst/>
          </a:prstGeom>
        </p:spPr>
      </p:pic>
      <p:pic>
        <p:nvPicPr>
          <p:cNvPr id="38" name="图片 5">
            <a:extLst>
              <a:ext uri="{FF2B5EF4-FFF2-40B4-BE49-F238E27FC236}">
                <a16:creationId xmlns:a16="http://schemas.microsoft.com/office/drawing/2014/main" id="{4875E88F-751F-8442-9AA8-7B45F41B3FC4}"/>
              </a:ext>
            </a:extLst>
          </p:cNvPr>
          <p:cNvPicPr>
            <a:picLocks/>
          </p:cNvPicPr>
          <p:nvPr/>
        </p:nvPicPr>
        <p:blipFill>
          <a:blip r:embed="rId9"/>
          <a:stretch>
            <a:fillRect/>
          </a:stretch>
        </p:blipFill>
        <p:spPr>
          <a:xfrm>
            <a:off x="18962994" y="4705371"/>
            <a:ext cx="4099723" cy="2928375"/>
          </a:xfrm>
          <a:prstGeom prst="rect">
            <a:avLst/>
          </a:prstGeom>
        </p:spPr>
      </p:pic>
      <p:pic>
        <p:nvPicPr>
          <p:cNvPr id="39" name="图片 6">
            <a:extLst>
              <a:ext uri="{FF2B5EF4-FFF2-40B4-BE49-F238E27FC236}">
                <a16:creationId xmlns:a16="http://schemas.microsoft.com/office/drawing/2014/main" id="{DFABAB80-8C38-D9AE-503D-45D46E612256}"/>
              </a:ext>
            </a:extLst>
          </p:cNvPr>
          <p:cNvPicPr>
            <a:picLocks/>
          </p:cNvPicPr>
          <p:nvPr/>
        </p:nvPicPr>
        <p:blipFill>
          <a:blip r:embed="rId10">
            <a:duotone>
              <a:prstClr val="black"/>
              <a:schemeClr val="accent5">
                <a:tint val="45000"/>
                <a:satMod val="400000"/>
              </a:schemeClr>
            </a:duotone>
            <a:alphaModFix amt="50000"/>
          </a:blip>
          <a:stretch>
            <a:fillRect/>
          </a:stretch>
        </p:blipFill>
        <p:spPr>
          <a:xfrm>
            <a:off x="6095009" y="4705371"/>
            <a:ext cx="4099723" cy="2928375"/>
          </a:xfrm>
          <a:prstGeom prst="rect">
            <a:avLst/>
          </a:prstGeom>
        </p:spPr>
      </p:pic>
      <p:pic>
        <p:nvPicPr>
          <p:cNvPr id="40" name="图片 7">
            <a:extLst>
              <a:ext uri="{FF2B5EF4-FFF2-40B4-BE49-F238E27FC236}">
                <a16:creationId xmlns:a16="http://schemas.microsoft.com/office/drawing/2014/main" id="{E3AFEB37-FCB4-6319-283F-66A34E2A7168}"/>
              </a:ext>
            </a:extLst>
          </p:cNvPr>
          <p:cNvPicPr>
            <a:picLocks/>
          </p:cNvPicPr>
          <p:nvPr/>
        </p:nvPicPr>
        <p:blipFill>
          <a:blip r:embed="rId11"/>
          <a:stretch>
            <a:fillRect/>
          </a:stretch>
        </p:blipFill>
        <p:spPr>
          <a:xfrm>
            <a:off x="10384336" y="7816513"/>
            <a:ext cx="4099723" cy="2928375"/>
          </a:xfrm>
          <a:prstGeom prst="rect">
            <a:avLst/>
          </a:prstGeom>
        </p:spPr>
      </p:pic>
      <p:pic>
        <p:nvPicPr>
          <p:cNvPr id="41" name="图片 8">
            <a:extLst>
              <a:ext uri="{FF2B5EF4-FFF2-40B4-BE49-F238E27FC236}">
                <a16:creationId xmlns:a16="http://schemas.microsoft.com/office/drawing/2014/main" id="{22FA859E-B9E3-4E1E-4FF3-62D74FF06564}"/>
              </a:ext>
            </a:extLst>
          </p:cNvPr>
          <p:cNvPicPr>
            <a:picLocks/>
          </p:cNvPicPr>
          <p:nvPr/>
        </p:nvPicPr>
        <p:blipFill>
          <a:blip r:embed="rId12"/>
          <a:stretch>
            <a:fillRect/>
          </a:stretch>
        </p:blipFill>
        <p:spPr>
          <a:xfrm>
            <a:off x="14673663" y="7816513"/>
            <a:ext cx="4099723" cy="2928375"/>
          </a:xfrm>
          <a:prstGeom prst="rect">
            <a:avLst/>
          </a:prstGeom>
        </p:spPr>
      </p:pic>
      <p:pic>
        <p:nvPicPr>
          <p:cNvPr id="42" name="图片 10">
            <a:extLst>
              <a:ext uri="{FF2B5EF4-FFF2-40B4-BE49-F238E27FC236}">
                <a16:creationId xmlns:a16="http://schemas.microsoft.com/office/drawing/2014/main" id="{C1DE9DA6-93E4-62F5-62A1-E3981C8EC759}"/>
              </a:ext>
            </a:extLst>
          </p:cNvPr>
          <p:cNvPicPr>
            <a:picLocks/>
          </p:cNvPicPr>
          <p:nvPr/>
        </p:nvPicPr>
        <p:blipFill>
          <a:blip r:embed="rId6"/>
          <a:stretch>
            <a:fillRect/>
          </a:stretch>
        </p:blipFill>
        <p:spPr>
          <a:xfrm>
            <a:off x="1805682" y="7816513"/>
            <a:ext cx="4099723" cy="2928375"/>
          </a:xfrm>
          <a:prstGeom prst="rect">
            <a:avLst/>
          </a:prstGeom>
        </p:spPr>
      </p:pic>
      <p:pic>
        <p:nvPicPr>
          <p:cNvPr id="43" name="图片 11">
            <a:extLst>
              <a:ext uri="{FF2B5EF4-FFF2-40B4-BE49-F238E27FC236}">
                <a16:creationId xmlns:a16="http://schemas.microsoft.com/office/drawing/2014/main" id="{B2299F7A-EE9E-E3B0-52FF-92DE1D90113E}"/>
              </a:ext>
            </a:extLst>
          </p:cNvPr>
          <p:cNvPicPr>
            <a:picLocks/>
          </p:cNvPicPr>
          <p:nvPr/>
        </p:nvPicPr>
        <p:blipFill>
          <a:blip r:embed="rId13">
            <a:duotone>
              <a:prstClr val="black"/>
              <a:schemeClr val="accent5">
                <a:tint val="45000"/>
                <a:satMod val="400000"/>
              </a:schemeClr>
            </a:duotone>
            <a:alphaModFix amt="50000"/>
          </a:blip>
          <a:stretch>
            <a:fillRect/>
          </a:stretch>
        </p:blipFill>
        <p:spPr>
          <a:xfrm>
            <a:off x="6095009" y="7816513"/>
            <a:ext cx="4099723" cy="2928375"/>
          </a:xfrm>
          <a:prstGeom prst="rect">
            <a:avLst/>
          </a:prstGeom>
        </p:spPr>
      </p:pic>
      <p:pic>
        <p:nvPicPr>
          <p:cNvPr id="44" name="图片 14">
            <a:extLst>
              <a:ext uri="{FF2B5EF4-FFF2-40B4-BE49-F238E27FC236}">
                <a16:creationId xmlns:a16="http://schemas.microsoft.com/office/drawing/2014/main" id="{FDE1235B-19DF-27EE-5D9B-1795DABB1BE1}"/>
              </a:ext>
            </a:extLst>
          </p:cNvPr>
          <p:cNvPicPr>
            <a:picLocks/>
          </p:cNvPicPr>
          <p:nvPr/>
        </p:nvPicPr>
        <p:blipFill>
          <a:blip r:embed="rId14"/>
          <a:stretch>
            <a:fillRect/>
          </a:stretch>
        </p:blipFill>
        <p:spPr>
          <a:xfrm>
            <a:off x="18962994" y="7816513"/>
            <a:ext cx="4099723" cy="2928375"/>
          </a:xfrm>
          <a:prstGeom prst="rect">
            <a:avLst/>
          </a:prstGeom>
        </p:spPr>
      </p:pic>
      <p:sp>
        <p:nvSpPr>
          <p:cNvPr id="45" name="TextBox 44">
            <a:extLst>
              <a:ext uri="{FF2B5EF4-FFF2-40B4-BE49-F238E27FC236}">
                <a16:creationId xmlns:a16="http://schemas.microsoft.com/office/drawing/2014/main" id="{F1474DFA-F036-FFC3-5B62-44B79E0342F6}"/>
              </a:ext>
            </a:extLst>
          </p:cNvPr>
          <p:cNvSpPr txBox="1"/>
          <p:nvPr/>
        </p:nvSpPr>
        <p:spPr>
          <a:xfrm>
            <a:off x="21259018" y="10221668"/>
            <a:ext cx="1803699" cy="523220"/>
          </a:xfrm>
          <a:prstGeom prst="rect">
            <a:avLst/>
          </a:prstGeom>
          <a:noFill/>
        </p:spPr>
        <p:txBody>
          <a:bodyPr wrap="none" rtlCol="0">
            <a:spAutoFit/>
          </a:bodyPr>
          <a:lstStyle/>
          <a:p>
            <a:r>
              <a:rPr lang="en-US" sz="2800" dirty="0">
                <a:solidFill>
                  <a:srgbClr val="FFFF00"/>
                </a:solidFill>
                <a:latin typeface="Arial" panose="020B0604020202020204" pitchFamily="34" charset="0"/>
                <a:cs typeface="Arial" panose="020B0604020202020204" pitchFamily="34" charset="0"/>
              </a:rPr>
              <a:t>No results</a:t>
            </a:r>
          </a:p>
        </p:txBody>
      </p:sp>
      <p:sp>
        <p:nvSpPr>
          <p:cNvPr id="46" name="TextBox 45">
            <a:extLst>
              <a:ext uri="{FF2B5EF4-FFF2-40B4-BE49-F238E27FC236}">
                <a16:creationId xmlns:a16="http://schemas.microsoft.com/office/drawing/2014/main" id="{19B83F2E-5DE2-24C3-0DBC-96AD86154A8A}"/>
              </a:ext>
            </a:extLst>
          </p:cNvPr>
          <p:cNvSpPr txBox="1"/>
          <p:nvPr/>
        </p:nvSpPr>
        <p:spPr>
          <a:xfrm>
            <a:off x="21259018" y="7110526"/>
            <a:ext cx="1803699" cy="523220"/>
          </a:xfrm>
          <a:prstGeom prst="rect">
            <a:avLst/>
          </a:prstGeom>
          <a:noFill/>
        </p:spPr>
        <p:txBody>
          <a:bodyPr wrap="none" rtlCol="0">
            <a:spAutoFit/>
          </a:bodyPr>
          <a:lstStyle/>
          <a:p>
            <a:r>
              <a:rPr lang="en-US" sz="2800" dirty="0">
                <a:solidFill>
                  <a:srgbClr val="FFFF00"/>
                </a:solidFill>
                <a:latin typeface="Arial" panose="020B0604020202020204" pitchFamily="34" charset="0"/>
                <a:cs typeface="Arial" panose="020B0604020202020204" pitchFamily="34" charset="0"/>
              </a:rPr>
              <a:t>No results</a:t>
            </a:r>
          </a:p>
        </p:txBody>
      </p:sp>
      <p:sp>
        <p:nvSpPr>
          <p:cNvPr id="2" name="文本框 5">
            <a:extLst>
              <a:ext uri="{FF2B5EF4-FFF2-40B4-BE49-F238E27FC236}">
                <a16:creationId xmlns:a16="http://schemas.microsoft.com/office/drawing/2014/main" id="{070F71DB-231E-24A6-8C26-D9832B3B4B44}"/>
              </a:ext>
            </a:extLst>
          </p:cNvPr>
          <p:cNvSpPr txBox="1"/>
          <p:nvPr/>
        </p:nvSpPr>
        <p:spPr>
          <a:xfrm>
            <a:off x="0" y="946607"/>
            <a:ext cx="24793575" cy="1107996"/>
          </a:xfrm>
          <a:prstGeom prst="rect">
            <a:avLst/>
          </a:prstGeom>
          <a:noFill/>
        </p:spPr>
        <p:txBody>
          <a:bodyPr wrap="square" rtlCol="0">
            <a:spAutoFit/>
          </a:bodyPr>
          <a:lstStyle/>
          <a:p>
            <a:pPr algn="ctr"/>
            <a:r>
              <a:rPr lang="en-US" altLang="zh-CN" sz="6600" i="1" dirty="0">
                <a:latin typeface="+mj-lt"/>
                <a:cs typeface="Calibri" panose="020F0502020204030204" pitchFamily="34" charset="0"/>
              </a:rPr>
              <a:t>Application</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on</a:t>
            </a:r>
            <a:r>
              <a:rPr lang="zh-CN" altLang="en-US" sz="6600" i="1" dirty="0">
                <a:latin typeface="+mj-lt"/>
                <a:cs typeface="Calibri" panose="020F0502020204030204" pitchFamily="34" charset="0"/>
              </a:rPr>
              <a:t> </a:t>
            </a:r>
            <a:r>
              <a:rPr lang="en-US" altLang="zh-CN" sz="6600" i="1" dirty="0">
                <a:solidFill>
                  <a:schemeClr val="bg2">
                    <a:lumMod val="75000"/>
                  </a:schemeClr>
                </a:solidFill>
                <a:latin typeface="+mj-lt"/>
                <a:cs typeface="Calibri" panose="020F0502020204030204" pitchFamily="34" charset="0"/>
              </a:rPr>
              <a:t>Industrial</a:t>
            </a:r>
            <a:r>
              <a:rPr lang="zh-CN" altLang="en-US" sz="6600" i="1" dirty="0">
                <a:solidFill>
                  <a:schemeClr val="bg2">
                    <a:lumMod val="75000"/>
                  </a:schemeClr>
                </a:solidFill>
                <a:latin typeface="+mj-lt"/>
                <a:cs typeface="Calibri" panose="020F0502020204030204" pitchFamily="34" charset="0"/>
              </a:rPr>
              <a:t> </a:t>
            </a:r>
            <a:r>
              <a:rPr lang="en-US" altLang="zh-CN" sz="6600" i="1" dirty="0">
                <a:solidFill>
                  <a:schemeClr val="bg2">
                    <a:lumMod val="75000"/>
                  </a:schemeClr>
                </a:solidFill>
                <a:latin typeface="+mj-lt"/>
                <a:cs typeface="Calibri" panose="020F0502020204030204" pitchFamily="34" charset="0"/>
              </a:rPr>
              <a:t>Scenarios</a:t>
            </a:r>
            <a:endParaRPr kumimoji="1" lang="en-US" altLang="zh-CN" sz="6600" i="1" dirty="0">
              <a:solidFill>
                <a:schemeClr val="bg2">
                  <a:lumMod val="75000"/>
                </a:schemeClr>
              </a:solidFill>
              <a:latin typeface="+mj-lt"/>
              <a:cs typeface="Calibri" panose="020F0502020204030204" pitchFamily="34" charset="0"/>
            </a:endParaRPr>
          </a:p>
        </p:txBody>
      </p:sp>
    </p:spTree>
    <p:extLst>
      <p:ext uri="{BB962C8B-B14F-4D97-AF65-F5344CB8AC3E}">
        <p14:creationId xmlns:p14="http://schemas.microsoft.com/office/powerpoint/2010/main" val="1500691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1EF7092-CDB7-6EB4-0965-6132313B181B}"/>
              </a:ext>
            </a:extLst>
          </p:cNvPr>
          <p:cNvGrpSpPr/>
          <p:nvPr/>
        </p:nvGrpSpPr>
        <p:grpSpPr>
          <a:xfrm>
            <a:off x="4657809" y="2251535"/>
            <a:ext cx="15477955" cy="431107"/>
            <a:chOff x="4546600" y="2202109"/>
            <a:chExt cx="15477955" cy="431107"/>
          </a:xfrm>
          <a:solidFill>
            <a:schemeClr val="tx1">
              <a:alpha val="47134"/>
            </a:schemeClr>
          </a:solidFill>
        </p:grpSpPr>
        <p:cxnSp>
          <p:nvCxnSpPr>
            <p:cNvPr id="9" name="直接连接符 14">
              <a:extLst>
                <a:ext uri="{FF2B5EF4-FFF2-40B4-BE49-F238E27FC236}">
                  <a16:creationId xmlns:a16="http://schemas.microsoft.com/office/drawing/2014/main" id="{A22C1B73-BF45-BE2E-F76B-5D3C6D354392}"/>
                </a:ext>
              </a:extLst>
            </p:cNvPr>
            <p:cNvCxnSpPr>
              <a:cxnSpLocks/>
            </p:cNvCxnSpPr>
            <p:nvPr/>
          </p:nvCxnSpPr>
          <p:spPr>
            <a:xfrm>
              <a:off x="4546600" y="2432570"/>
              <a:ext cx="6160267"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16">
              <a:extLst>
                <a:ext uri="{FF2B5EF4-FFF2-40B4-BE49-F238E27FC236}">
                  <a16:creationId xmlns:a16="http://schemas.microsoft.com/office/drawing/2014/main" id="{0421ADA5-6A44-D3A3-8BA0-9722506CE7FA}"/>
                </a:ext>
              </a:extLst>
            </p:cNvPr>
            <p:cNvCxnSpPr>
              <a:cxnSpLocks/>
            </p:cNvCxnSpPr>
            <p:nvPr/>
          </p:nvCxnSpPr>
          <p:spPr>
            <a:xfrm flipH="1">
              <a:off x="13861355" y="2432570"/>
              <a:ext cx="6163200" cy="0"/>
            </a:xfrm>
            <a:prstGeom prst="line">
              <a:avLst/>
            </a:prstGeom>
            <a:grpFill/>
            <a:ln w="317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810228-1A72-5FF9-748E-280E9B2C5246}"/>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185712" y="2202109"/>
              <a:ext cx="2268000" cy="431107"/>
            </a:xfrm>
            <a:prstGeom prst="rect">
              <a:avLst/>
            </a:prstGeom>
            <a:grpFill/>
          </p:spPr>
        </p:pic>
      </p:grpSp>
      <p:sp>
        <p:nvSpPr>
          <p:cNvPr id="25" name="TextBox 24">
            <a:extLst>
              <a:ext uri="{FF2B5EF4-FFF2-40B4-BE49-F238E27FC236}">
                <a16:creationId xmlns:a16="http://schemas.microsoft.com/office/drawing/2014/main" id="{FB7117D5-25B1-2359-8266-7E8F9DC55F2A}"/>
              </a:ext>
            </a:extLst>
          </p:cNvPr>
          <p:cNvSpPr txBox="1"/>
          <p:nvPr/>
        </p:nvSpPr>
        <p:spPr>
          <a:xfrm>
            <a:off x="1422026" y="10562506"/>
            <a:ext cx="22017789" cy="1938992"/>
          </a:xfrm>
          <a:prstGeom prst="rect">
            <a:avLst/>
          </a:prstGeom>
          <a:noFill/>
        </p:spPr>
        <p:txBody>
          <a:bodyPr wrap="square" rtlCol="0">
            <a:spAutoFit/>
          </a:bodyPr>
          <a:lstStyle/>
          <a:p>
            <a:pPr algn="just"/>
            <a:r>
              <a:rPr lang="en-CA" sz="4000" b="1" i="1" dirty="0">
                <a:latin typeface="Arial" panose="020B0604020202020204" pitchFamily="34" charset="0"/>
                <a:cs typeface="Arial" panose="020B0604020202020204" pitchFamily="34" charset="0"/>
              </a:rPr>
              <a:t>Observation</a:t>
            </a:r>
            <a:r>
              <a:rPr lang="en-US" sz="4000" i="1" dirty="0">
                <a:latin typeface="Arial" panose="020B0604020202020204" pitchFamily="34" charset="0"/>
                <a:cs typeface="Arial" panose="020B0604020202020204" pitchFamily="34" charset="0"/>
              </a:rPr>
              <a:t>: </a:t>
            </a:r>
            <a:r>
              <a:rPr lang="en-CA" sz="4000" dirty="0">
                <a:latin typeface="Arial" panose="020B0604020202020204" pitchFamily="34" charset="0"/>
                <a:cs typeface="Arial" panose="020B0604020202020204" pitchFamily="34" charset="0"/>
              </a:rPr>
              <a:t>Experiments show that SAM performs imperfect in industrial scenarios. In particular, when examining the surface defect detection task, it becomes evident that for practical deployment, a significant amount of expert prior knowledge is indispensable.</a:t>
            </a:r>
            <a:endParaRPr lang="en-US" sz="4800" dirty="0">
              <a:latin typeface="Arial" panose="020B0604020202020204" pitchFamily="34" charset="0"/>
              <a:cs typeface="Arial" panose="020B0604020202020204" pitchFamily="34" charset="0"/>
            </a:endParaRPr>
          </a:p>
        </p:txBody>
      </p:sp>
      <p:pic>
        <p:nvPicPr>
          <p:cNvPr id="4" name="图片 45">
            <a:extLst>
              <a:ext uri="{FF2B5EF4-FFF2-40B4-BE49-F238E27FC236}">
                <a16:creationId xmlns:a16="http://schemas.microsoft.com/office/drawing/2014/main" id="{ADEECEC1-48C1-FEF4-C6A0-4169B5AC1680}"/>
              </a:ext>
            </a:extLst>
          </p:cNvPr>
          <p:cNvPicPr>
            <a:picLocks/>
          </p:cNvPicPr>
          <p:nvPr/>
        </p:nvPicPr>
        <p:blipFill>
          <a:blip r:embed="rId5"/>
          <a:stretch>
            <a:fillRect/>
          </a:stretch>
        </p:blipFill>
        <p:spPr>
          <a:xfrm>
            <a:off x="3351816" y="4171213"/>
            <a:ext cx="4099723" cy="2928375"/>
          </a:xfrm>
          <a:prstGeom prst="rect">
            <a:avLst/>
          </a:prstGeom>
        </p:spPr>
      </p:pic>
      <p:pic>
        <p:nvPicPr>
          <p:cNvPr id="26" name="图片 32">
            <a:extLst>
              <a:ext uri="{FF2B5EF4-FFF2-40B4-BE49-F238E27FC236}">
                <a16:creationId xmlns:a16="http://schemas.microsoft.com/office/drawing/2014/main" id="{E44842F6-7997-EFC4-9F14-1549AC335722}"/>
              </a:ext>
            </a:extLst>
          </p:cNvPr>
          <p:cNvPicPr>
            <a:picLocks/>
          </p:cNvPicPr>
          <p:nvPr/>
        </p:nvPicPr>
        <p:blipFill>
          <a:blip r:embed="rId6"/>
          <a:stretch>
            <a:fillRect/>
          </a:stretch>
        </p:blipFill>
        <p:spPr>
          <a:xfrm>
            <a:off x="3351815" y="7164126"/>
            <a:ext cx="4099723" cy="2928375"/>
          </a:xfrm>
          <a:prstGeom prst="rect">
            <a:avLst/>
          </a:prstGeom>
        </p:spPr>
      </p:pic>
      <p:pic>
        <p:nvPicPr>
          <p:cNvPr id="28" name="图片 29">
            <a:extLst>
              <a:ext uri="{FF2B5EF4-FFF2-40B4-BE49-F238E27FC236}">
                <a16:creationId xmlns:a16="http://schemas.microsoft.com/office/drawing/2014/main" id="{D58E46C5-FBA7-F4C9-53EC-0CFE16BA7645}"/>
              </a:ext>
            </a:extLst>
          </p:cNvPr>
          <p:cNvPicPr>
            <a:picLocks/>
          </p:cNvPicPr>
          <p:nvPr/>
        </p:nvPicPr>
        <p:blipFill>
          <a:blip r:embed="rId7"/>
          <a:stretch>
            <a:fillRect/>
          </a:stretch>
        </p:blipFill>
        <p:spPr>
          <a:xfrm>
            <a:off x="7451539" y="7164126"/>
            <a:ext cx="4099723" cy="2928375"/>
          </a:xfrm>
          <a:prstGeom prst="rect">
            <a:avLst/>
          </a:prstGeom>
        </p:spPr>
      </p:pic>
      <p:pic>
        <p:nvPicPr>
          <p:cNvPr id="29" name="图片 31">
            <a:extLst>
              <a:ext uri="{FF2B5EF4-FFF2-40B4-BE49-F238E27FC236}">
                <a16:creationId xmlns:a16="http://schemas.microsoft.com/office/drawing/2014/main" id="{747D8A4D-3498-CE3A-9C09-BF01B19DFEE2}"/>
              </a:ext>
            </a:extLst>
          </p:cNvPr>
          <p:cNvPicPr>
            <a:picLocks/>
          </p:cNvPicPr>
          <p:nvPr/>
        </p:nvPicPr>
        <p:blipFill>
          <a:blip r:embed="rId8">
            <a:duotone>
              <a:prstClr val="black"/>
              <a:srgbClr val="00B0F0">
                <a:tint val="45000"/>
                <a:satMod val="400000"/>
              </a:srgbClr>
            </a:duotone>
            <a:alphaModFix amt="50000"/>
            <a:extLst>
              <a:ext uri="{BEBA8EAE-BF5A-486C-A8C5-ECC9F3942E4B}">
                <a14:imgProps xmlns:a14="http://schemas.microsoft.com/office/drawing/2010/main">
                  <a14:imgLayer r:embed="rId9">
                    <a14:imgEffect>
                      <a14:saturation sat="66000"/>
                    </a14:imgEffect>
                    <a14:imgEffect>
                      <a14:brightnessContrast bright="79000"/>
                    </a14:imgEffect>
                  </a14:imgLayer>
                </a14:imgProps>
              </a:ext>
            </a:extLst>
          </a:blip>
          <a:stretch>
            <a:fillRect/>
          </a:stretch>
        </p:blipFill>
        <p:spPr>
          <a:xfrm>
            <a:off x="3351815" y="7164126"/>
            <a:ext cx="4099723" cy="2928375"/>
          </a:xfrm>
          <a:prstGeom prst="rect">
            <a:avLst/>
          </a:prstGeom>
        </p:spPr>
      </p:pic>
      <p:pic>
        <p:nvPicPr>
          <p:cNvPr id="30" name="图片 33">
            <a:extLst>
              <a:ext uri="{FF2B5EF4-FFF2-40B4-BE49-F238E27FC236}">
                <a16:creationId xmlns:a16="http://schemas.microsoft.com/office/drawing/2014/main" id="{8EDD9ACA-4080-6747-BCAC-46AD28E102DF}"/>
              </a:ext>
            </a:extLst>
          </p:cNvPr>
          <p:cNvPicPr>
            <a:picLocks/>
          </p:cNvPicPr>
          <p:nvPr/>
        </p:nvPicPr>
        <p:blipFill>
          <a:blip r:embed="rId10"/>
          <a:stretch>
            <a:fillRect/>
          </a:stretch>
        </p:blipFill>
        <p:spPr>
          <a:xfrm>
            <a:off x="7451539" y="4171213"/>
            <a:ext cx="4099723" cy="2928375"/>
          </a:xfrm>
          <a:prstGeom prst="rect">
            <a:avLst/>
          </a:prstGeom>
        </p:spPr>
      </p:pic>
      <p:pic>
        <p:nvPicPr>
          <p:cNvPr id="31" name="图片 44">
            <a:extLst>
              <a:ext uri="{FF2B5EF4-FFF2-40B4-BE49-F238E27FC236}">
                <a16:creationId xmlns:a16="http://schemas.microsoft.com/office/drawing/2014/main" id="{2BC41707-D44D-3942-DDF7-679F319792D1}"/>
              </a:ext>
            </a:extLst>
          </p:cNvPr>
          <p:cNvPicPr>
            <a:picLocks/>
          </p:cNvPicPr>
          <p:nvPr/>
        </p:nvPicPr>
        <p:blipFill>
          <a:blip r:embed="rId11">
            <a:duotone>
              <a:prstClr val="black"/>
              <a:schemeClr val="accent5">
                <a:tint val="45000"/>
                <a:satMod val="400000"/>
              </a:schemeClr>
            </a:duotone>
            <a:alphaModFix amt="50000"/>
          </a:blip>
          <a:stretch>
            <a:fillRect/>
          </a:stretch>
        </p:blipFill>
        <p:spPr>
          <a:xfrm>
            <a:off x="3351816" y="4171213"/>
            <a:ext cx="4099723" cy="2928375"/>
          </a:xfrm>
          <a:prstGeom prst="rect">
            <a:avLst/>
          </a:prstGeom>
        </p:spPr>
      </p:pic>
      <p:pic>
        <p:nvPicPr>
          <p:cNvPr id="32" name="图片 33">
            <a:extLst>
              <a:ext uri="{FF2B5EF4-FFF2-40B4-BE49-F238E27FC236}">
                <a16:creationId xmlns:a16="http://schemas.microsoft.com/office/drawing/2014/main" id="{DB4158CA-6C26-76F3-0350-B820EBEB8857}"/>
              </a:ext>
            </a:extLst>
          </p:cNvPr>
          <p:cNvPicPr>
            <a:picLocks/>
          </p:cNvPicPr>
          <p:nvPr/>
        </p:nvPicPr>
        <p:blipFill>
          <a:blip r:embed="rId12"/>
          <a:stretch>
            <a:fillRect/>
          </a:stretch>
        </p:blipFill>
        <p:spPr>
          <a:xfrm>
            <a:off x="13248354" y="7164126"/>
            <a:ext cx="4099723" cy="2928375"/>
          </a:xfrm>
          <a:prstGeom prst="rect">
            <a:avLst/>
          </a:prstGeom>
        </p:spPr>
      </p:pic>
      <p:pic>
        <p:nvPicPr>
          <p:cNvPr id="33" name="图片 15">
            <a:extLst>
              <a:ext uri="{FF2B5EF4-FFF2-40B4-BE49-F238E27FC236}">
                <a16:creationId xmlns:a16="http://schemas.microsoft.com/office/drawing/2014/main" id="{732D3402-3000-FF04-8A0B-C2C8D5A64E15}"/>
              </a:ext>
            </a:extLst>
          </p:cNvPr>
          <p:cNvPicPr>
            <a:picLocks/>
          </p:cNvPicPr>
          <p:nvPr/>
        </p:nvPicPr>
        <p:blipFill>
          <a:blip r:embed="rId13"/>
          <a:stretch>
            <a:fillRect/>
          </a:stretch>
        </p:blipFill>
        <p:spPr>
          <a:xfrm>
            <a:off x="13248356" y="4171213"/>
            <a:ext cx="4099723" cy="2928375"/>
          </a:xfrm>
          <a:prstGeom prst="rect">
            <a:avLst/>
          </a:prstGeom>
        </p:spPr>
      </p:pic>
      <p:pic>
        <p:nvPicPr>
          <p:cNvPr id="35" name="图片 7">
            <a:extLst>
              <a:ext uri="{FF2B5EF4-FFF2-40B4-BE49-F238E27FC236}">
                <a16:creationId xmlns:a16="http://schemas.microsoft.com/office/drawing/2014/main" id="{C07A4889-C7AB-5F71-917B-B9F3A5A3722C}"/>
              </a:ext>
            </a:extLst>
          </p:cNvPr>
          <p:cNvPicPr>
            <a:picLocks/>
          </p:cNvPicPr>
          <p:nvPr/>
        </p:nvPicPr>
        <p:blipFill>
          <a:blip r:embed="rId14">
            <a:duotone>
              <a:prstClr val="black"/>
              <a:schemeClr val="accent5">
                <a:tint val="45000"/>
                <a:satMod val="400000"/>
              </a:schemeClr>
            </a:duotone>
            <a:alphaModFix amt="50000"/>
          </a:blip>
          <a:stretch>
            <a:fillRect/>
          </a:stretch>
        </p:blipFill>
        <p:spPr>
          <a:xfrm>
            <a:off x="13248356" y="4171213"/>
            <a:ext cx="4099723" cy="2928375"/>
          </a:xfrm>
          <a:prstGeom prst="rect">
            <a:avLst/>
          </a:prstGeom>
        </p:spPr>
      </p:pic>
      <p:pic>
        <p:nvPicPr>
          <p:cNvPr id="36" name="图片 13">
            <a:extLst>
              <a:ext uri="{FF2B5EF4-FFF2-40B4-BE49-F238E27FC236}">
                <a16:creationId xmlns:a16="http://schemas.microsoft.com/office/drawing/2014/main" id="{D148B8F6-91FB-976F-6018-7F054AA82F3D}"/>
              </a:ext>
            </a:extLst>
          </p:cNvPr>
          <p:cNvPicPr>
            <a:picLocks/>
          </p:cNvPicPr>
          <p:nvPr/>
        </p:nvPicPr>
        <p:blipFill>
          <a:blip r:embed="rId15"/>
          <a:stretch>
            <a:fillRect/>
          </a:stretch>
        </p:blipFill>
        <p:spPr>
          <a:xfrm>
            <a:off x="17348077" y="4171213"/>
            <a:ext cx="4099723" cy="2928375"/>
          </a:xfrm>
          <a:prstGeom prst="rect">
            <a:avLst/>
          </a:prstGeom>
        </p:spPr>
      </p:pic>
      <p:pic>
        <p:nvPicPr>
          <p:cNvPr id="37" name="图片 20">
            <a:extLst>
              <a:ext uri="{FF2B5EF4-FFF2-40B4-BE49-F238E27FC236}">
                <a16:creationId xmlns:a16="http://schemas.microsoft.com/office/drawing/2014/main" id="{952AA28E-3AC6-C2C8-4CE8-0D481BED0D77}"/>
              </a:ext>
            </a:extLst>
          </p:cNvPr>
          <p:cNvPicPr>
            <a:picLocks/>
          </p:cNvPicPr>
          <p:nvPr/>
        </p:nvPicPr>
        <p:blipFill>
          <a:blip r:embed="rId16">
            <a:duotone>
              <a:prstClr val="black"/>
              <a:schemeClr val="accent5">
                <a:tint val="45000"/>
                <a:satMod val="400000"/>
              </a:schemeClr>
            </a:duotone>
            <a:alphaModFix amt="50000"/>
          </a:blip>
          <a:stretch>
            <a:fillRect/>
          </a:stretch>
        </p:blipFill>
        <p:spPr>
          <a:xfrm>
            <a:off x="13248354" y="7164126"/>
            <a:ext cx="4099723" cy="2928375"/>
          </a:xfrm>
          <a:prstGeom prst="rect">
            <a:avLst/>
          </a:prstGeom>
        </p:spPr>
      </p:pic>
      <p:pic>
        <p:nvPicPr>
          <p:cNvPr id="38" name="图片 32">
            <a:extLst>
              <a:ext uri="{FF2B5EF4-FFF2-40B4-BE49-F238E27FC236}">
                <a16:creationId xmlns:a16="http://schemas.microsoft.com/office/drawing/2014/main" id="{BAD06968-EC44-4DC7-E5BD-88E5B1EAB1F2}"/>
              </a:ext>
            </a:extLst>
          </p:cNvPr>
          <p:cNvPicPr>
            <a:picLocks/>
          </p:cNvPicPr>
          <p:nvPr/>
        </p:nvPicPr>
        <p:blipFill>
          <a:blip r:embed="rId17"/>
          <a:stretch>
            <a:fillRect/>
          </a:stretch>
        </p:blipFill>
        <p:spPr>
          <a:xfrm>
            <a:off x="17348077" y="7164126"/>
            <a:ext cx="4099723" cy="2928375"/>
          </a:xfrm>
          <a:prstGeom prst="rect">
            <a:avLst/>
          </a:prstGeom>
        </p:spPr>
      </p:pic>
      <p:pic>
        <p:nvPicPr>
          <p:cNvPr id="41" name="图片 33">
            <a:extLst>
              <a:ext uri="{FF2B5EF4-FFF2-40B4-BE49-F238E27FC236}">
                <a16:creationId xmlns:a16="http://schemas.microsoft.com/office/drawing/2014/main" id="{DBB70AF3-459D-9470-A8BA-7E56E74D515E}"/>
              </a:ext>
            </a:extLst>
          </p:cNvPr>
          <p:cNvPicPr>
            <a:picLocks/>
          </p:cNvPicPr>
          <p:nvPr/>
        </p:nvPicPr>
        <p:blipFill>
          <a:blip r:embed="rId12"/>
          <a:stretch>
            <a:fillRect/>
          </a:stretch>
        </p:blipFill>
        <p:spPr>
          <a:xfrm>
            <a:off x="3351815" y="7164126"/>
            <a:ext cx="4099723" cy="2928375"/>
          </a:xfrm>
          <a:prstGeom prst="rect">
            <a:avLst/>
          </a:prstGeom>
        </p:spPr>
      </p:pic>
      <p:pic>
        <p:nvPicPr>
          <p:cNvPr id="45" name="图片 15">
            <a:extLst>
              <a:ext uri="{FF2B5EF4-FFF2-40B4-BE49-F238E27FC236}">
                <a16:creationId xmlns:a16="http://schemas.microsoft.com/office/drawing/2014/main" id="{EC58EA16-B3D4-33F0-BAFC-B4C9168B4B08}"/>
              </a:ext>
            </a:extLst>
          </p:cNvPr>
          <p:cNvPicPr>
            <a:picLocks/>
          </p:cNvPicPr>
          <p:nvPr/>
        </p:nvPicPr>
        <p:blipFill>
          <a:blip r:embed="rId13"/>
          <a:stretch>
            <a:fillRect/>
          </a:stretch>
        </p:blipFill>
        <p:spPr>
          <a:xfrm>
            <a:off x="3351816" y="4171213"/>
            <a:ext cx="4099723" cy="2928375"/>
          </a:xfrm>
          <a:prstGeom prst="rect">
            <a:avLst/>
          </a:prstGeom>
        </p:spPr>
      </p:pic>
      <p:pic>
        <p:nvPicPr>
          <p:cNvPr id="46" name="图片 7">
            <a:extLst>
              <a:ext uri="{FF2B5EF4-FFF2-40B4-BE49-F238E27FC236}">
                <a16:creationId xmlns:a16="http://schemas.microsoft.com/office/drawing/2014/main" id="{719AEB8D-BBCA-0479-2E73-3EB14F8802DC}"/>
              </a:ext>
            </a:extLst>
          </p:cNvPr>
          <p:cNvPicPr>
            <a:picLocks/>
          </p:cNvPicPr>
          <p:nvPr/>
        </p:nvPicPr>
        <p:blipFill>
          <a:blip r:embed="rId14">
            <a:duotone>
              <a:prstClr val="black"/>
              <a:schemeClr val="accent5">
                <a:tint val="45000"/>
                <a:satMod val="400000"/>
              </a:schemeClr>
            </a:duotone>
            <a:alphaModFix amt="50000"/>
          </a:blip>
          <a:stretch>
            <a:fillRect/>
          </a:stretch>
        </p:blipFill>
        <p:spPr>
          <a:xfrm>
            <a:off x="3351816" y="4171213"/>
            <a:ext cx="4099723" cy="2928375"/>
          </a:xfrm>
          <a:prstGeom prst="rect">
            <a:avLst/>
          </a:prstGeom>
        </p:spPr>
      </p:pic>
      <p:pic>
        <p:nvPicPr>
          <p:cNvPr id="47" name="图片 13">
            <a:extLst>
              <a:ext uri="{FF2B5EF4-FFF2-40B4-BE49-F238E27FC236}">
                <a16:creationId xmlns:a16="http://schemas.microsoft.com/office/drawing/2014/main" id="{91689103-B6CB-D6B8-8B5D-89D23C30F730}"/>
              </a:ext>
            </a:extLst>
          </p:cNvPr>
          <p:cNvPicPr>
            <a:picLocks/>
          </p:cNvPicPr>
          <p:nvPr/>
        </p:nvPicPr>
        <p:blipFill>
          <a:blip r:embed="rId15"/>
          <a:stretch>
            <a:fillRect/>
          </a:stretch>
        </p:blipFill>
        <p:spPr>
          <a:xfrm>
            <a:off x="7451538" y="4172164"/>
            <a:ext cx="4099723" cy="2928375"/>
          </a:xfrm>
          <a:prstGeom prst="rect">
            <a:avLst/>
          </a:prstGeom>
        </p:spPr>
      </p:pic>
      <p:pic>
        <p:nvPicPr>
          <p:cNvPr id="48" name="图片 20">
            <a:extLst>
              <a:ext uri="{FF2B5EF4-FFF2-40B4-BE49-F238E27FC236}">
                <a16:creationId xmlns:a16="http://schemas.microsoft.com/office/drawing/2014/main" id="{BD6F11A7-8028-119D-F5A8-6F36995CCB71}"/>
              </a:ext>
            </a:extLst>
          </p:cNvPr>
          <p:cNvPicPr>
            <a:picLocks/>
          </p:cNvPicPr>
          <p:nvPr/>
        </p:nvPicPr>
        <p:blipFill>
          <a:blip r:embed="rId16">
            <a:duotone>
              <a:prstClr val="black"/>
              <a:schemeClr val="accent5">
                <a:tint val="45000"/>
                <a:satMod val="400000"/>
              </a:schemeClr>
            </a:duotone>
            <a:alphaModFix amt="50000"/>
          </a:blip>
          <a:stretch>
            <a:fillRect/>
          </a:stretch>
        </p:blipFill>
        <p:spPr>
          <a:xfrm>
            <a:off x="3351815" y="7164126"/>
            <a:ext cx="4099723" cy="2928375"/>
          </a:xfrm>
          <a:prstGeom prst="rect">
            <a:avLst/>
          </a:prstGeom>
        </p:spPr>
      </p:pic>
      <p:pic>
        <p:nvPicPr>
          <p:cNvPr id="49" name="图片 32">
            <a:extLst>
              <a:ext uri="{FF2B5EF4-FFF2-40B4-BE49-F238E27FC236}">
                <a16:creationId xmlns:a16="http://schemas.microsoft.com/office/drawing/2014/main" id="{7EBAB8C2-8788-E924-3737-81F5FB0BB54C}"/>
              </a:ext>
            </a:extLst>
          </p:cNvPr>
          <p:cNvPicPr>
            <a:picLocks/>
          </p:cNvPicPr>
          <p:nvPr/>
        </p:nvPicPr>
        <p:blipFill>
          <a:blip r:embed="rId17"/>
          <a:stretch>
            <a:fillRect/>
          </a:stretch>
        </p:blipFill>
        <p:spPr>
          <a:xfrm>
            <a:off x="7451538" y="7165077"/>
            <a:ext cx="4099723" cy="2928375"/>
          </a:xfrm>
          <a:prstGeom prst="rect">
            <a:avLst/>
          </a:prstGeom>
        </p:spPr>
      </p:pic>
      <p:pic>
        <p:nvPicPr>
          <p:cNvPr id="50" name="图片 45">
            <a:extLst>
              <a:ext uri="{FF2B5EF4-FFF2-40B4-BE49-F238E27FC236}">
                <a16:creationId xmlns:a16="http://schemas.microsoft.com/office/drawing/2014/main" id="{E37B40C6-857F-655E-F429-242237B415B5}"/>
              </a:ext>
            </a:extLst>
          </p:cNvPr>
          <p:cNvPicPr>
            <a:picLocks/>
          </p:cNvPicPr>
          <p:nvPr/>
        </p:nvPicPr>
        <p:blipFill>
          <a:blip r:embed="rId5"/>
          <a:stretch>
            <a:fillRect/>
          </a:stretch>
        </p:blipFill>
        <p:spPr>
          <a:xfrm>
            <a:off x="13248354" y="4171213"/>
            <a:ext cx="4099723" cy="2928375"/>
          </a:xfrm>
          <a:prstGeom prst="rect">
            <a:avLst/>
          </a:prstGeom>
        </p:spPr>
      </p:pic>
      <p:pic>
        <p:nvPicPr>
          <p:cNvPr id="51" name="图片 32">
            <a:extLst>
              <a:ext uri="{FF2B5EF4-FFF2-40B4-BE49-F238E27FC236}">
                <a16:creationId xmlns:a16="http://schemas.microsoft.com/office/drawing/2014/main" id="{63C8677B-D8FC-BDFD-96B3-EC2469B5B3C7}"/>
              </a:ext>
            </a:extLst>
          </p:cNvPr>
          <p:cNvPicPr>
            <a:picLocks/>
          </p:cNvPicPr>
          <p:nvPr/>
        </p:nvPicPr>
        <p:blipFill>
          <a:blip r:embed="rId6"/>
          <a:stretch>
            <a:fillRect/>
          </a:stretch>
        </p:blipFill>
        <p:spPr>
          <a:xfrm>
            <a:off x="13248354" y="7164126"/>
            <a:ext cx="4099723" cy="2928375"/>
          </a:xfrm>
          <a:prstGeom prst="rect">
            <a:avLst/>
          </a:prstGeom>
        </p:spPr>
      </p:pic>
      <p:pic>
        <p:nvPicPr>
          <p:cNvPr id="52" name="图片 29">
            <a:extLst>
              <a:ext uri="{FF2B5EF4-FFF2-40B4-BE49-F238E27FC236}">
                <a16:creationId xmlns:a16="http://schemas.microsoft.com/office/drawing/2014/main" id="{179036F2-368C-EB9C-623A-ACA326016115}"/>
              </a:ext>
            </a:extLst>
          </p:cNvPr>
          <p:cNvPicPr>
            <a:picLocks/>
          </p:cNvPicPr>
          <p:nvPr/>
        </p:nvPicPr>
        <p:blipFill>
          <a:blip r:embed="rId7"/>
          <a:stretch>
            <a:fillRect/>
          </a:stretch>
        </p:blipFill>
        <p:spPr>
          <a:xfrm>
            <a:off x="17348077" y="7164126"/>
            <a:ext cx="4099723" cy="2928375"/>
          </a:xfrm>
          <a:prstGeom prst="rect">
            <a:avLst/>
          </a:prstGeom>
        </p:spPr>
      </p:pic>
      <p:pic>
        <p:nvPicPr>
          <p:cNvPr id="53" name="图片 31">
            <a:extLst>
              <a:ext uri="{FF2B5EF4-FFF2-40B4-BE49-F238E27FC236}">
                <a16:creationId xmlns:a16="http://schemas.microsoft.com/office/drawing/2014/main" id="{B8684B57-C628-C3A4-19BB-4E4A6A8C62F6}"/>
              </a:ext>
            </a:extLst>
          </p:cNvPr>
          <p:cNvPicPr>
            <a:picLocks/>
          </p:cNvPicPr>
          <p:nvPr/>
        </p:nvPicPr>
        <p:blipFill>
          <a:blip r:embed="rId8">
            <a:duotone>
              <a:prstClr val="black"/>
              <a:srgbClr val="00B0F0">
                <a:tint val="45000"/>
                <a:satMod val="400000"/>
              </a:srgbClr>
            </a:duotone>
            <a:alphaModFix amt="50000"/>
            <a:extLst>
              <a:ext uri="{BEBA8EAE-BF5A-486C-A8C5-ECC9F3942E4B}">
                <a14:imgProps xmlns:a14="http://schemas.microsoft.com/office/drawing/2010/main">
                  <a14:imgLayer r:embed="rId9">
                    <a14:imgEffect>
                      <a14:saturation sat="66000"/>
                    </a14:imgEffect>
                    <a14:imgEffect>
                      <a14:brightnessContrast bright="79000"/>
                    </a14:imgEffect>
                  </a14:imgLayer>
                </a14:imgProps>
              </a:ext>
            </a:extLst>
          </a:blip>
          <a:stretch>
            <a:fillRect/>
          </a:stretch>
        </p:blipFill>
        <p:spPr>
          <a:xfrm>
            <a:off x="13248354" y="7164126"/>
            <a:ext cx="4099723" cy="2928375"/>
          </a:xfrm>
          <a:prstGeom prst="rect">
            <a:avLst/>
          </a:prstGeom>
        </p:spPr>
      </p:pic>
      <p:pic>
        <p:nvPicPr>
          <p:cNvPr id="54" name="图片 33">
            <a:extLst>
              <a:ext uri="{FF2B5EF4-FFF2-40B4-BE49-F238E27FC236}">
                <a16:creationId xmlns:a16="http://schemas.microsoft.com/office/drawing/2014/main" id="{72E59D28-9FEF-9B70-1CF3-EFA2631CA8A1}"/>
              </a:ext>
            </a:extLst>
          </p:cNvPr>
          <p:cNvPicPr>
            <a:picLocks/>
          </p:cNvPicPr>
          <p:nvPr/>
        </p:nvPicPr>
        <p:blipFill>
          <a:blip r:embed="rId10"/>
          <a:stretch>
            <a:fillRect/>
          </a:stretch>
        </p:blipFill>
        <p:spPr>
          <a:xfrm>
            <a:off x="17348077" y="4171213"/>
            <a:ext cx="4099723" cy="2928375"/>
          </a:xfrm>
          <a:prstGeom prst="rect">
            <a:avLst/>
          </a:prstGeom>
        </p:spPr>
      </p:pic>
      <p:pic>
        <p:nvPicPr>
          <p:cNvPr id="55" name="图片 44">
            <a:extLst>
              <a:ext uri="{FF2B5EF4-FFF2-40B4-BE49-F238E27FC236}">
                <a16:creationId xmlns:a16="http://schemas.microsoft.com/office/drawing/2014/main" id="{FC21AFF7-B846-02DF-0F75-A20A405AC28A}"/>
              </a:ext>
            </a:extLst>
          </p:cNvPr>
          <p:cNvPicPr>
            <a:picLocks/>
          </p:cNvPicPr>
          <p:nvPr/>
        </p:nvPicPr>
        <p:blipFill>
          <a:blip r:embed="rId11">
            <a:duotone>
              <a:prstClr val="black"/>
              <a:schemeClr val="accent5">
                <a:tint val="45000"/>
                <a:satMod val="400000"/>
              </a:schemeClr>
            </a:duotone>
            <a:alphaModFix amt="50000"/>
          </a:blip>
          <a:stretch>
            <a:fillRect/>
          </a:stretch>
        </p:blipFill>
        <p:spPr>
          <a:xfrm>
            <a:off x="13248354" y="4171213"/>
            <a:ext cx="4099723" cy="2928375"/>
          </a:xfrm>
          <a:prstGeom prst="rect">
            <a:avLst/>
          </a:prstGeom>
        </p:spPr>
      </p:pic>
      <p:sp>
        <p:nvSpPr>
          <p:cNvPr id="5" name="Rounded Rectangle 4">
            <a:extLst>
              <a:ext uri="{FF2B5EF4-FFF2-40B4-BE49-F238E27FC236}">
                <a16:creationId xmlns:a16="http://schemas.microsoft.com/office/drawing/2014/main" id="{57BAAF06-2256-428F-E884-40328CF8FD40}"/>
              </a:ext>
            </a:extLst>
          </p:cNvPr>
          <p:cNvSpPr/>
          <p:nvPr/>
        </p:nvSpPr>
        <p:spPr>
          <a:xfrm>
            <a:off x="3679051" y="3110035"/>
            <a:ext cx="7532444" cy="914400"/>
          </a:xfrm>
          <a:prstGeom prst="roundRect">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i="1" u="sng" dirty="0">
                <a:solidFill>
                  <a:schemeClr val="tx1"/>
                </a:solidFill>
                <a:latin typeface="+mj-lt"/>
                <a:cs typeface="Calibri" panose="020F0502020204030204" pitchFamily="34" charset="0"/>
              </a:rPr>
              <a:t>Anomaly</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Detection</a:t>
            </a:r>
            <a:endParaRPr lang="en-US" sz="4000" i="1" u="sng" dirty="0">
              <a:solidFill>
                <a:schemeClr val="tx1"/>
              </a:solidFill>
              <a:latin typeface="+mj-lt"/>
              <a:cs typeface="Calibri" panose="020F0502020204030204" pitchFamily="34" charset="0"/>
            </a:endParaRPr>
          </a:p>
        </p:txBody>
      </p:sp>
      <p:sp>
        <p:nvSpPr>
          <p:cNvPr id="7" name="Rounded Rectangle 6">
            <a:extLst>
              <a:ext uri="{FF2B5EF4-FFF2-40B4-BE49-F238E27FC236}">
                <a16:creationId xmlns:a16="http://schemas.microsoft.com/office/drawing/2014/main" id="{4C1DB43E-50BC-E4D8-3346-998B37F369D1}"/>
              </a:ext>
            </a:extLst>
          </p:cNvPr>
          <p:cNvSpPr/>
          <p:nvPr/>
        </p:nvSpPr>
        <p:spPr>
          <a:xfrm>
            <a:off x="13606813" y="3110035"/>
            <a:ext cx="7532444" cy="914400"/>
          </a:xfrm>
          <a:prstGeom prst="roundRect">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i="1" u="sng" dirty="0">
                <a:solidFill>
                  <a:schemeClr val="tx1"/>
                </a:solidFill>
                <a:latin typeface="+mj-lt"/>
                <a:cs typeface="Calibri" panose="020F0502020204030204" pitchFamily="34" charset="0"/>
              </a:rPr>
              <a:t>Surface</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Defect</a:t>
            </a:r>
            <a:r>
              <a:rPr lang="zh-CN" altLang="en-US" sz="4000" i="1" u="sng" dirty="0">
                <a:solidFill>
                  <a:schemeClr val="tx1"/>
                </a:solidFill>
                <a:latin typeface="+mj-lt"/>
                <a:cs typeface="Calibri" panose="020F0502020204030204" pitchFamily="34" charset="0"/>
              </a:rPr>
              <a:t> </a:t>
            </a:r>
            <a:r>
              <a:rPr lang="en-US" altLang="zh-CN" sz="4000" i="1" u="sng" dirty="0">
                <a:solidFill>
                  <a:schemeClr val="tx1"/>
                </a:solidFill>
                <a:latin typeface="+mj-lt"/>
                <a:cs typeface="Calibri" panose="020F0502020204030204" pitchFamily="34" charset="0"/>
              </a:rPr>
              <a:t>Detection</a:t>
            </a:r>
            <a:endParaRPr lang="en-US" sz="4000" i="1" u="sng" dirty="0">
              <a:solidFill>
                <a:schemeClr val="tx1"/>
              </a:solidFill>
              <a:latin typeface="+mj-lt"/>
              <a:cs typeface="Calibri" panose="020F0502020204030204" pitchFamily="34" charset="0"/>
            </a:endParaRPr>
          </a:p>
        </p:txBody>
      </p:sp>
      <p:pic>
        <p:nvPicPr>
          <p:cNvPr id="11" name="图片 40">
            <a:extLst>
              <a:ext uri="{FF2B5EF4-FFF2-40B4-BE49-F238E27FC236}">
                <a16:creationId xmlns:a16="http://schemas.microsoft.com/office/drawing/2014/main" id="{D4648503-9018-3B0E-7E8A-5D8152045323}"/>
              </a:ext>
            </a:extLst>
          </p:cNvPr>
          <p:cNvPicPr>
            <a:picLocks/>
          </p:cNvPicPr>
          <p:nvPr/>
        </p:nvPicPr>
        <p:blipFill>
          <a:blip r:embed="rId18"/>
          <a:stretch>
            <a:fillRect/>
          </a:stretch>
        </p:blipFill>
        <p:spPr>
          <a:xfrm>
            <a:off x="3351815" y="7164126"/>
            <a:ext cx="4099723" cy="2928375"/>
          </a:xfrm>
          <a:prstGeom prst="rect">
            <a:avLst/>
          </a:prstGeom>
        </p:spPr>
      </p:pic>
      <p:pic>
        <p:nvPicPr>
          <p:cNvPr id="14" name="图片 19">
            <a:extLst>
              <a:ext uri="{FF2B5EF4-FFF2-40B4-BE49-F238E27FC236}">
                <a16:creationId xmlns:a16="http://schemas.microsoft.com/office/drawing/2014/main" id="{628AEB9B-A93E-B8F4-9996-436336B83253}"/>
              </a:ext>
            </a:extLst>
          </p:cNvPr>
          <p:cNvPicPr>
            <a:picLocks/>
          </p:cNvPicPr>
          <p:nvPr/>
        </p:nvPicPr>
        <p:blipFill>
          <a:blip r:embed="rId19"/>
          <a:stretch>
            <a:fillRect/>
          </a:stretch>
        </p:blipFill>
        <p:spPr>
          <a:xfrm>
            <a:off x="3351816" y="4171213"/>
            <a:ext cx="4099723" cy="2928375"/>
          </a:xfrm>
          <a:prstGeom prst="rect">
            <a:avLst/>
          </a:prstGeom>
        </p:spPr>
      </p:pic>
      <p:pic>
        <p:nvPicPr>
          <p:cNvPr id="15" name="图片 16">
            <a:extLst>
              <a:ext uri="{FF2B5EF4-FFF2-40B4-BE49-F238E27FC236}">
                <a16:creationId xmlns:a16="http://schemas.microsoft.com/office/drawing/2014/main" id="{BC834983-A6C8-7DA8-5031-374830F7373C}"/>
              </a:ext>
            </a:extLst>
          </p:cNvPr>
          <p:cNvPicPr>
            <a:picLocks/>
          </p:cNvPicPr>
          <p:nvPr/>
        </p:nvPicPr>
        <p:blipFill>
          <a:blip r:embed="rId20"/>
          <a:stretch>
            <a:fillRect/>
          </a:stretch>
        </p:blipFill>
        <p:spPr>
          <a:xfrm>
            <a:off x="7451538" y="4172164"/>
            <a:ext cx="4099723" cy="2928375"/>
          </a:xfrm>
          <a:prstGeom prst="rect">
            <a:avLst/>
          </a:prstGeom>
        </p:spPr>
      </p:pic>
      <p:pic>
        <p:nvPicPr>
          <p:cNvPr id="16" name="图片 18">
            <a:extLst>
              <a:ext uri="{FF2B5EF4-FFF2-40B4-BE49-F238E27FC236}">
                <a16:creationId xmlns:a16="http://schemas.microsoft.com/office/drawing/2014/main" id="{CD92F58E-0734-7D48-E00E-6224B0E017C8}"/>
              </a:ext>
            </a:extLst>
          </p:cNvPr>
          <p:cNvPicPr>
            <a:picLocks/>
          </p:cNvPicPr>
          <p:nvPr/>
        </p:nvPicPr>
        <p:blipFill>
          <a:blip r:embed="rId21">
            <a:duotone>
              <a:prstClr val="black"/>
              <a:schemeClr val="accent5">
                <a:tint val="45000"/>
                <a:satMod val="400000"/>
              </a:schemeClr>
            </a:duotone>
            <a:alphaModFix amt="50000"/>
          </a:blip>
          <a:stretch>
            <a:fillRect/>
          </a:stretch>
        </p:blipFill>
        <p:spPr>
          <a:xfrm>
            <a:off x="3351816" y="4171213"/>
            <a:ext cx="4099723" cy="2928375"/>
          </a:xfrm>
          <a:prstGeom prst="rect">
            <a:avLst/>
          </a:prstGeom>
        </p:spPr>
      </p:pic>
      <p:pic>
        <p:nvPicPr>
          <p:cNvPr id="17" name="图片 38">
            <a:extLst>
              <a:ext uri="{FF2B5EF4-FFF2-40B4-BE49-F238E27FC236}">
                <a16:creationId xmlns:a16="http://schemas.microsoft.com/office/drawing/2014/main" id="{795FCD78-4F56-2ED2-DF4F-54D2BEFF9DC7}"/>
              </a:ext>
            </a:extLst>
          </p:cNvPr>
          <p:cNvPicPr>
            <a:picLocks/>
          </p:cNvPicPr>
          <p:nvPr/>
        </p:nvPicPr>
        <p:blipFill>
          <a:blip r:embed="rId22"/>
          <a:stretch>
            <a:fillRect/>
          </a:stretch>
        </p:blipFill>
        <p:spPr>
          <a:xfrm>
            <a:off x="7451538" y="7165077"/>
            <a:ext cx="4099723" cy="2928375"/>
          </a:xfrm>
          <a:prstGeom prst="rect">
            <a:avLst/>
          </a:prstGeom>
        </p:spPr>
      </p:pic>
      <p:pic>
        <p:nvPicPr>
          <p:cNvPr id="18" name="图片 39">
            <a:extLst>
              <a:ext uri="{FF2B5EF4-FFF2-40B4-BE49-F238E27FC236}">
                <a16:creationId xmlns:a16="http://schemas.microsoft.com/office/drawing/2014/main" id="{5D2490D8-085F-2BAA-D91F-45CD50296D37}"/>
              </a:ext>
            </a:extLst>
          </p:cNvPr>
          <p:cNvPicPr>
            <a:picLocks/>
          </p:cNvPicPr>
          <p:nvPr/>
        </p:nvPicPr>
        <p:blipFill>
          <a:blip r:embed="rId23">
            <a:duotone>
              <a:prstClr val="black"/>
              <a:schemeClr val="accent5">
                <a:tint val="45000"/>
                <a:satMod val="400000"/>
              </a:schemeClr>
            </a:duotone>
            <a:alphaModFix amt="50000"/>
          </a:blip>
          <a:stretch>
            <a:fillRect/>
          </a:stretch>
        </p:blipFill>
        <p:spPr>
          <a:xfrm>
            <a:off x="3351815" y="7164126"/>
            <a:ext cx="4099723" cy="2928375"/>
          </a:xfrm>
          <a:prstGeom prst="rect">
            <a:avLst/>
          </a:prstGeom>
        </p:spPr>
      </p:pic>
      <p:pic>
        <p:nvPicPr>
          <p:cNvPr id="19" name="图片 16">
            <a:extLst>
              <a:ext uri="{FF2B5EF4-FFF2-40B4-BE49-F238E27FC236}">
                <a16:creationId xmlns:a16="http://schemas.microsoft.com/office/drawing/2014/main" id="{8CD8FDD3-0A59-A95A-CA50-31595D63A548}"/>
              </a:ext>
            </a:extLst>
          </p:cNvPr>
          <p:cNvPicPr>
            <a:picLocks/>
          </p:cNvPicPr>
          <p:nvPr/>
        </p:nvPicPr>
        <p:blipFill>
          <a:blip r:embed="rId24"/>
          <a:stretch>
            <a:fillRect/>
          </a:stretch>
        </p:blipFill>
        <p:spPr>
          <a:xfrm>
            <a:off x="13248354" y="4171213"/>
            <a:ext cx="4099723" cy="2928375"/>
          </a:xfrm>
          <a:prstGeom prst="rect">
            <a:avLst/>
          </a:prstGeom>
        </p:spPr>
      </p:pic>
      <p:pic>
        <p:nvPicPr>
          <p:cNvPr id="20" name="图片 15">
            <a:extLst>
              <a:ext uri="{FF2B5EF4-FFF2-40B4-BE49-F238E27FC236}">
                <a16:creationId xmlns:a16="http://schemas.microsoft.com/office/drawing/2014/main" id="{13864A64-D8D1-975E-0077-ADDBD376EFBE}"/>
              </a:ext>
            </a:extLst>
          </p:cNvPr>
          <p:cNvPicPr>
            <a:picLocks/>
          </p:cNvPicPr>
          <p:nvPr/>
        </p:nvPicPr>
        <p:blipFill>
          <a:blip r:embed="rId25"/>
          <a:stretch>
            <a:fillRect/>
          </a:stretch>
        </p:blipFill>
        <p:spPr>
          <a:xfrm>
            <a:off x="13248354" y="7164126"/>
            <a:ext cx="4099723" cy="2928375"/>
          </a:xfrm>
          <a:prstGeom prst="rect">
            <a:avLst/>
          </a:prstGeom>
        </p:spPr>
      </p:pic>
      <p:pic>
        <p:nvPicPr>
          <p:cNvPr id="21" name="图片 5">
            <a:extLst>
              <a:ext uri="{FF2B5EF4-FFF2-40B4-BE49-F238E27FC236}">
                <a16:creationId xmlns:a16="http://schemas.microsoft.com/office/drawing/2014/main" id="{D60498C5-CF7D-11AD-7717-71B0234C9EB7}"/>
              </a:ext>
            </a:extLst>
          </p:cNvPr>
          <p:cNvPicPr>
            <a:picLocks/>
          </p:cNvPicPr>
          <p:nvPr/>
        </p:nvPicPr>
        <p:blipFill>
          <a:blip r:embed="rId26"/>
          <a:stretch>
            <a:fillRect/>
          </a:stretch>
        </p:blipFill>
        <p:spPr>
          <a:xfrm>
            <a:off x="17348077" y="4171213"/>
            <a:ext cx="4099723" cy="2928375"/>
          </a:xfrm>
          <a:prstGeom prst="rect">
            <a:avLst/>
          </a:prstGeom>
        </p:spPr>
      </p:pic>
      <p:pic>
        <p:nvPicPr>
          <p:cNvPr id="22" name="图片 6">
            <a:extLst>
              <a:ext uri="{FF2B5EF4-FFF2-40B4-BE49-F238E27FC236}">
                <a16:creationId xmlns:a16="http://schemas.microsoft.com/office/drawing/2014/main" id="{291E6B06-B87F-59FF-2C7D-585D16A005B7}"/>
              </a:ext>
            </a:extLst>
          </p:cNvPr>
          <p:cNvPicPr>
            <a:picLocks/>
          </p:cNvPicPr>
          <p:nvPr/>
        </p:nvPicPr>
        <p:blipFill>
          <a:blip r:embed="rId27">
            <a:duotone>
              <a:prstClr val="black"/>
              <a:schemeClr val="accent5">
                <a:tint val="45000"/>
                <a:satMod val="400000"/>
              </a:schemeClr>
            </a:duotone>
            <a:alphaModFix amt="50000"/>
          </a:blip>
          <a:stretch>
            <a:fillRect/>
          </a:stretch>
        </p:blipFill>
        <p:spPr>
          <a:xfrm>
            <a:off x="13248354" y="4171213"/>
            <a:ext cx="4099723" cy="2928375"/>
          </a:xfrm>
          <a:prstGeom prst="rect">
            <a:avLst/>
          </a:prstGeom>
        </p:spPr>
      </p:pic>
      <p:pic>
        <p:nvPicPr>
          <p:cNvPr id="23" name="图片 11">
            <a:extLst>
              <a:ext uri="{FF2B5EF4-FFF2-40B4-BE49-F238E27FC236}">
                <a16:creationId xmlns:a16="http://schemas.microsoft.com/office/drawing/2014/main" id="{21D9D1A7-4ACF-C736-7173-D45E452CB5C1}"/>
              </a:ext>
            </a:extLst>
          </p:cNvPr>
          <p:cNvPicPr>
            <a:picLocks/>
          </p:cNvPicPr>
          <p:nvPr/>
        </p:nvPicPr>
        <p:blipFill>
          <a:blip r:embed="rId28">
            <a:duotone>
              <a:prstClr val="black"/>
              <a:schemeClr val="accent5">
                <a:tint val="45000"/>
                <a:satMod val="400000"/>
              </a:schemeClr>
            </a:duotone>
            <a:alphaModFix amt="50000"/>
          </a:blip>
          <a:stretch>
            <a:fillRect/>
          </a:stretch>
        </p:blipFill>
        <p:spPr>
          <a:xfrm>
            <a:off x="13248354" y="7164126"/>
            <a:ext cx="4099723" cy="2928375"/>
          </a:xfrm>
          <a:prstGeom prst="rect">
            <a:avLst/>
          </a:prstGeom>
        </p:spPr>
      </p:pic>
      <p:pic>
        <p:nvPicPr>
          <p:cNvPr id="24" name="图片 14">
            <a:extLst>
              <a:ext uri="{FF2B5EF4-FFF2-40B4-BE49-F238E27FC236}">
                <a16:creationId xmlns:a16="http://schemas.microsoft.com/office/drawing/2014/main" id="{4ECD7BFB-E4DD-9DF2-8AD9-9E40059DD172}"/>
              </a:ext>
            </a:extLst>
          </p:cNvPr>
          <p:cNvPicPr>
            <a:picLocks/>
          </p:cNvPicPr>
          <p:nvPr/>
        </p:nvPicPr>
        <p:blipFill>
          <a:blip r:embed="rId29"/>
          <a:stretch>
            <a:fillRect/>
          </a:stretch>
        </p:blipFill>
        <p:spPr>
          <a:xfrm>
            <a:off x="17348077" y="7164126"/>
            <a:ext cx="4099723" cy="2928375"/>
          </a:xfrm>
          <a:prstGeom prst="rect">
            <a:avLst/>
          </a:prstGeom>
        </p:spPr>
      </p:pic>
      <p:sp>
        <p:nvSpPr>
          <p:cNvPr id="27" name="TextBox 26">
            <a:extLst>
              <a:ext uri="{FF2B5EF4-FFF2-40B4-BE49-F238E27FC236}">
                <a16:creationId xmlns:a16="http://schemas.microsoft.com/office/drawing/2014/main" id="{6118993D-5830-0FEA-6792-1FEB1A4ED74F}"/>
              </a:ext>
            </a:extLst>
          </p:cNvPr>
          <p:cNvSpPr txBox="1"/>
          <p:nvPr/>
        </p:nvSpPr>
        <p:spPr>
          <a:xfrm>
            <a:off x="19644101" y="9569281"/>
            <a:ext cx="1803699" cy="523220"/>
          </a:xfrm>
          <a:prstGeom prst="rect">
            <a:avLst/>
          </a:prstGeom>
          <a:noFill/>
        </p:spPr>
        <p:txBody>
          <a:bodyPr wrap="none" rtlCol="0">
            <a:spAutoFit/>
          </a:bodyPr>
          <a:lstStyle/>
          <a:p>
            <a:r>
              <a:rPr lang="en-US" sz="2800" dirty="0">
                <a:solidFill>
                  <a:srgbClr val="FFFF00"/>
                </a:solidFill>
                <a:latin typeface="Arial" panose="020B0604020202020204" pitchFamily="34" charset="0"/>
                <a:cs typeface="Arial" panose="020B0604020202020204" pitchFamily="34" charset="0"/>
              </a:rPr>
              <a:t>No results</a:t>
            </a:r>
          </a:p>
        </p:txBody>
      </p:sp>
      <p:sp>
        <p:nvSpPr>
          <p:cNvPr id="34" name="TextBox 33">
            <a:extLst>
              <a:ext uri="{FF2B5EF4-FFF2-40B4-BE49-F238E27FC236}">
                <a16:creationId xmlns:a16="http://schemas.microsoft.com/office/drawing/2014/main" id="{D30D47D8-B0B3-A4F2-C898-45F5803692F6}"/>
              </a:ext>
            </a:extLst>
          </p:cNvPr>
          <p:cNvSpPr txBox="1"/>
          <p:nvPr/>
        </p:nvSpPr>
        <p:spPr>
          <a:xfrm>
            <a:off x="19644101" y="6576368"/>
            <a:ext cx="1803699" cy="523220"/>
          </a:xfrm>
          <a:prstGeom prst="rect">
            <a:avLst/>
          </a:prstGeom>
          <a:noFill/>
        </p:spPr>
        <p:txBody>
          <a:bodyPr wrap="none" rtlCol="0">
            <a:spAutoFit/>
          </a:bodyPr>
          <a:lstStyle/>
          <a:p>
            <a:r>
              <a:rPr lang="en-US" sz="2800" dirty="0">
                <a:solidFill>
                  <a:srgbClr val="FFFF00"/>
                </a:solidFill>
                <a:latin typeface="Arial" panose="020B0604020202020204" pitchFamily="34" charset="0"/>
                <a:cs typeface="Arial" panose="020B0604020202020204" pitchFamily="34" charset="0"/>
              </a:rPr>
              <a:t>No results</a:t>
            </a:r>
          </a:p>
        </p:txBody>
      </p:sp>
      <p:sp>
        <p:nvSpPr>
          <p:cNvPr id="2" name="文本框 5">
            <a:extLst>
              <a:ext uri="{FF2B5EF4-FFF2-40B4-BE49-F238E27FC236}">
                <a16:creationId xmlns:a16="http://schemas.microsoft.com/office/drawing/2014/main" id="{1660E452-5D6E-32A3-3B43-D6D457756381}"/>
              </a:ext>
            </a:extLst>
          </p:cNvPr>
          <p:cNvSpPr txBox="1"/>
          <p:nvPr/>
        </p:nvSpPr>
        <p:spPr>
          <a:xfrm>
            <a:off x="0" y="946607"/>
            <a:ext cx="24793575" cy="1107996"/>
          </a:xfrm>
          <a:prstGeom prst="rect">
            <a:avLst/>
          </a:prstGeom>
          <a:noFill/>
        </p:spPr>
        <p:txBody>
          <a:bodyPr wrap="square" rtlCol="0">
            <a:spAutoFit/>
          </a:bodyPr>
          <a:lstStyle/>
          <a:p>
            <a:pPr algn="ctr"/>
            <a:r>
              <a:rPr lang="en-US" altLang="zh-CN" sz="6600" i="1" dirty="0">
                <a:latin typeface="+mj-lt"/>
                <a:cs typeface="Calibri" panose="020F0502020204030204" pitchFamily="34" charset="0"/>
              </a:rPr>
              <a:t>Application</a:t>
            </a:r>
            <a:r>
              <a:rPr lang="zh-CN" altLang="en-US" sz="6600" i="1" dirty="0">
                <a:latin typeface="+mj-lt"/>
                <a:cs typeface="Calibri" panose="020F0502020204030204" pitchFamily="34" charset="0"/>
              </a:rPr>
              <a:t> </a:t>
            </a:r>
            <a:r>
              <a:rPr lang="en-US" altLang="zh-CN" sz="6600" i="1" dirty="0">
                <a:latin typeface="+mj-lt"/>
                <a:cs typeface="Calibri" panose="020F0502020204030204" pitchFamily="34" charset="0"/>
              </a:rPr>
              <a:t>on</a:t>
            </a:r>
            <a:r>
              <a:rPr lang="zh-CN" altLang="en-US" sz="6600" i="1" dirty="0">
                <a:latin typeface="+mj-lt"/>
                <a:cs typeface="Calibri" panose="020F0502020204030204" pitchFamily="34" charset="0"/>
              </a:rPr>
              <a:t> </a:t>
            </a:r>
            <a:r>
              <a:rPr lang="en-US" altLang="zh-CN" sz="6600" i="1" dirty="0">
                <a:solidFill>
                  <a:schemeClr val="bg2">
                    <a:lumMod val="75000"/>
                  </a:schemeClr>
                </a:solidFill>
                <a:latin typeface="+mj-lt"/>
                <a:cs typeface="Calibri" panose="020F0502020204030204" pitchFamily="34" charset="0"/>
              </a:rPr>
              <a:t>Industrial</a:t>
            </a:r>
            <a:r>
              <a:rPr lang="zh-CN" altLang="en-US" sz="6600" i="1" dirty="0">
                <a:solidFill>
                  <a:schemeClr val="bg2">
                    <a:lumMod val="75000"/>
                  </a:schemeClr>
                </a:solidFill>
                <a:latin typeface="+mj-lt"/>
                <a:cs typeface="Calibri" panose="020F0502020204030204" pitchFamily="34" charset="0"/>
              </a:rPr>
              <a:t> </a:t>
            </a:r>
            <a:r>
              <a:rPr lang="en-US" altLang="zh-CN" sz="6600" i="1" dirty="0">
                <a:solidFill>
                  <a:schemeClr val="bg2">
                    <a:lumMod val="75000"/>
                  </a:schemeClr>
                </a:solidFill>
                <a:latin typeface="+mj-lt"/>
                <a:cs typeface="Calibri" panose="020F0502020204030204" pitchFamily="34" charset="0"/>
              </a:rPr>
              <a:t>Scenarios</a:t>
            </a:r>
            <a:endParaRPr kumimoji="1" lang="en-US" altLang="zh-CN" sz="6600" i="1" dirty="0">
              <a:solidFill>
                <a:schemeClr val="bg2">
                  <a:lumMod val="75000"/>
                </a:schemeClr>
              </a:solidFill>
              <a:latin typeface="+mj-lt"/>
              <a:cs typeface="Calibri" panose="020F0502020204030204" pitchFamily="34" charset="0"/>
            </a:endParaRPr>
          </a:p>
        </p:txBody>
      </p:sp>
    </p:spTree>
    <p:extLst>
      <p:ext uri="{BB962C8B-B14F-4D97-AF65-F5344CB8AC3E}">
        <p14:creationId xmlns:p14="http://schemas.microsoft.com/office/powerpoint/2010/main" val="3357693542"/>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4697</TotalTime>
  <Words>1238</Words>
  <Application>Microsoft Macintosh PowerPoint</Application>
  <PresentationFormat>Custom</PresentationFormat>
  <Paragraphs>175</Paragraphs>
  <Slides>21</Slides>
  <Notes>21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等线</vt:lpstr>
      <vt:lpstr>Arial</vt:lpstr>
      <vt:lpstr>Calibri</vt:lpstr>
      <vt:lpstr>Calibri Light</vt:lpstr>
      <vt:lpstr>Times</vt:lpstr>
      <vt:lpstr>Office 主题​​</vt:lpstr>
      <vt:lpstr>Segment Anything Is Not Always Perfect:  aa An Investigation of SAM on Different Real-world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weiji(冀炜)</dc:creator>
  <cp:lastModifiedBy>Microsoft Office User</cp:lastModifiedBy>
  <cp:revision>304</cp:revision>
  <dcterms:created xsi:type="dcterms:W3CDTF">2020-06-23T12:27:46Z</dcterms:created>
  <dcterms:modified xsi:type="dcterms:W3CDTF">2023-06-15T07:29:39Z</dcterms:modified>
</cp:coreProperties>
</file>